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84"/>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592" r:id="rId60"/>
    <p:sldId id="593" r:id="rId61"/>
    <p:sldId id="594" r:id="rId62"/>
    <p:sldId id="595" r:id="rId63"/>
    <p:sldId id="596" r:id="rId64"/>
    <p:sldId id="597" r:id="rId65"/>
    <p:sldId id="598" r:id="rId66"/>
    <p:sldId id="599" r:id="rId67"/>
    <p:sldId id="600" r:id="rId68"/>
    <p:sldId id="601" r:id="rId69"/>
    <p:sldId id="602" r:id="rId70"/>
    <p:sldId id="603" r:id="rId71"/>
    <p:sldId id="604" r:id="rId72"/>
    <p:sldId id="605" r:id="rId73"/>
    <p:sldId id="606" r:id="rId74"/>
    <p:sldId id="607" r:id="rId75"/>
    <p:sldId id="608" r:id="rId76"/>
    <p:sldId id="609" r:id="rId77"/>
    <p:sldId id="610" r:id="rId78"/>
    <p:sldId id="611" r:id="rId79"/>
    <p:sldId id="612" r:id="rId80"/>
    <p:sldId id="613" r:id="rId81"/>
    <p:sldId id="614" r:id="rId82"/>
    <p:sldId id="615" r:id="rId8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8" autoAdjust="0"/>
    <p:restoredTop sz="90603" autoAdjust="0"/>
  </p:normalViewPr>
  <p:slideViewPr>
    <p:cSldViewPr>
      <p:cViewPr>
        <p:scale>
          <a:sx n="70" d="100"/>
          <a:sy n="70" d="100"/>
        </p:scale>
        <p:origin x="-924" y="-24"/>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8/30/2011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Color palettes and font combinations are identified by theme name to make it easy to select them</a:t>
            </a: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Hover the pointer on a background style to see its name and preview it on the current slide.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If you wished to apply a solid color background to the slide, you would select the Solid Fill option from the Format Background dialog box.</a:t>
            </a:r>
          </a:p>
          <a:p>
            <a:r>
              <a:rPr lang="en-US" sz="1200" b="1" dirty="0" smtClean="0"/>
              <a:t>Another Way: </a:t>
            </a:r>
            <a:r>
              <a:rPr lang="en-US" sz="1200" dirty="0" smtClean="0"/>
              <a:t>Display the Format Background dialog box by right-clicking any blank area of the slide background and then clicking Format Background from the shortcut menu. Or, click the Background group’s dialog box launcher.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If you had wanted to apply the new background to all the slides, you could have clicked Apply to All before clicking Close in step 12.</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Use </a:t>
            </a:r>
            <a:r>
              <a:rPr lang="en-US" sz="1200" b="1" dirty="0" err="1" smtClean="0"/>
              <a:t>Shift</a:t>
            </a:r>
            <a:r>
              <a:rPr lang="en-US" sz="1200" dirty="0" err="1" smtClean="0"/>
              <a:t>+</a:t>
            </a:r>
            <a:r>
              <a:rPr lang="en-US" sz="1200" b="1" dirty="0" err="1" smtClean="0"/>
              <a:t>Enter</a:t>
            </a:r>
            <a:r>
              <a:rPr lang="en-US" sz="1200" dirty="0" smtClean="0"/>
              <a:t> after typing </a:t>
            </a:r>
            <a:r>
              <a:rPr lang="en-US" sz="1200" i="1" dirty="0" smtClean="0"/>
              <a:t>Road </a:t>
            </a:r>
            <a:r>
              <a:rPr lang="en-US" sz="1200" dirty="0" smtClean="0"/>
              <a:t>to start a new line without starting a new paragraph.</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press the spacebar after typing an email or Web address, PowerPoint automatically formats the text as a hyperlink.</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open the Header &amp;Footer dialog box by clicking the Date &amp; Time button or the Slide Number button.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Cross Reference: </a:t>
            </a:r>
            <a:r>
              <a:rPr lang="en-US" sz="1200" dirty="0" smtClean="0"/>
              <a:t>You will work with handouts in Lesson 10.</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Depending on how you typed the address in the previous exercise, PowerPoint may have already turned </a:t>
            </a:r>
            <a:r>
              <a:rPr lang="en-US" sz="1200" dirty="0" err="1" smtClean="0"/>
              <a:t>www.southridgevideo.com</a:t>
            </a:r>
            <a:r>
              <a:rPr lang="en-US" sz="1200" dirty="0" smtClean="0"/>
              <a:t> into a hyperlink. If so, the Edit Hyperlink dialog box opens instead.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right-click and choose Hyperlink to open the Insert Hyperlink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The Shapes button is also available on the Home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If you drag to draw the button instead of clicking, you can make it any size you like.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enter Slide Show view by clicking the Slide Show tab and clicking From Beginning.</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website address you entered is a dummy address supported by Microsoft to allow you to practice creating links. It redirects you to a Microsoft site.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Remember, you can find a theme’s name by hovering the mouse over it. The themes appear in alphabetical order.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theme names are in alphabetical order in the gallery.</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Custom layouts are stored in the presentation in which they are created.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name of the current theme is displayed on the status bar to the right of the slide number information.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8/30/2011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8/30/2011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8/30/2011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8/30/2011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8/30/2011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8/30/2011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8/30/2011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8/30/2011</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southridgevideo.com"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Designing a </a:t>
            </a:r>
            <a:br>
              <a:rPr lang="en-US" sz="4200" dirty="0" smtClean="0">
                <a:ea typeface="+mj-ea"/>
                <a:cs typeface="+mj-cs"/>
              </a:rPr>
            </a:br>
            <a:r>
              <a:rPr lang="en-US" sz="4200" dirty="0" smtClean="0">
                <a:ea typeface="+mj-ea"/>
                <a:cs typeface="+mj-cs"/>
              </a:rPr>
              <a:t>Presentation</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Theme Colors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don’t like the colors used in the theme you’ve chosen, you can change them. </a:t>
            </a:r>
            <a:endParaRPr lang="en-US" sz="2400" dirty="0" smtClean="0"/>
          </a:p>
          <a:p>
            <a:r>
              <a:rPr lang="en-US" sz="2400" dirty="0" smtClean="0"/>
              <a:t>You </a:t>
            </a:r>
            <a:r>
              <a:rPr lang="en-US" sz="2400" dirty="0"/>
              <a:t>can select the colors from some other theme, or you can create your own color theme. </a:t>
            </a:r>
            <a:endParaRPr lang="en-US" sz="2400" dirty="0" smtClean="0"/>
          </a:p>
          <a:p>
            <a:r>
              <a:rPr lang="en-US" sz="2400" dirty="0" smtClean="0"/>
              <a:t>When </a:t>
            </a:r>
            <a:r>
              <a:rPr lang="en-US" sz="2400" dirty="0"/>
              <a:t>you apply the colors from another theme, your current theme fonts, background graphics, and effects remain the same—only the colors change. </a:t>
            </a:r>
            <a:endParaRPr lang="en-US" sz="2400" dirty="0" smtClean="0"/>
          </a:p>
          <a:p>
            <a:r>
              <a:rPr lang="en-US" sz="2400" dirty="0" smtClean="0"/>
              <a:t>In </a:t>
            </a:r>
            <a:r>
              <a:rPr lang="en-US" sz="2400" dirty="0"/>
              <a:t>this exercise, you choose a different color theme for a presentation</a:t>
            </a:r>
            <a:r>
              <a:rPr lang="en-US" sz="2400" dirty="0" smtClean="0"/>
              <a:t>.</a:t>
            </a:r>
            <a:endParaRPr lang="en-US" sz="2400" dirty="0"/>
          </a:p>
        </p:txBody>
      </p:sp>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Theme Colors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Special Events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Colors</a:t>
            </a:r>
            <a:r>
              <a:rPr lang="en-US" sz="2400" dirty="0"/>
              <a:t> button in the Themes group. A gallery displays showing color palettes for all available themes.</a:t>
            </a:r>
          </a:p>
          <a:p>
            <a:pPr marL="457200" indent="-457200">
              <a:buFont typeface="+mj-lt"/>
              <a:buAutoNum type="arabicPeriod"/>
            </a:pPr>
            <a:r>
              <a:rPr lang="en-US" sz="2400" dirty="0" smtClean="0"/>
              <a:t>Move </a:t>
            </a:r>
            <a:r>
              <a:rPr lang="en-US" sz="2400" dirty="0"/>
              <a:t>the pointer </a:t>
            </a:r>
            <a:r>
              <a:rPr lang="en-US" sz="2400" dirty="0" smtClean="0"/>
              <a:t/>
            </a:r>
            <a:br>
              <a:rPr lang="en-US" sz="2400" dirty="0" smtClean="0"/>
            </a:br>
            <a:r>
              <a:rPr lang="en-US" sz="2400" dirty="0" smtClean="0"/>
              <a:t>over </a:t>
            </a:r>
            <a:r>
              <a:rPr lang="en-US" sz="2400" dirty="0"/>
              <a:t>some of the </a:t>
            </a:r>
            <a:r>
              <a:rPr lang="en-US" sz="2400" dirty="0" smtClean="0"/>
              <a:t/>
            </a:r>
            <a:br>
              <a:rPr lang="en-US" sz="2400" dirty="0" smtClean="0"/>
            </a:br>
            <a:r>
              <a:rPr lang="en-US" sz="2400" dirty="0" smtClean="0"/>
              <a:t>color </a:t>
            </a:r>
            <a:r>
              <a:rPr lang="en-US" sz="2400" dirty="0"/>
              <a:t>palettes to </a:t>
            </a:r>
            <a:r>
              <a:rPr lang="en-US" sz="2400" dirty="0" smtClean="0"/>
              <a:t/>
            </a:r>
            <a:br>
              <a:rPr lang="en-US" sz="2400" dirty="0" smtClean="0"/>
            </a:br>
            <a:r>
              <a:rPr lang="en-US" sz="2400" dirty="0" smtClean="0"/>
              <a:t>see </a:t>
            </a:r>
            <a:r>
              <a:rPr lang="en-US" sz="2400" dirty="0"/>
              <a:t>the live preview </a:t>
            </a:r>
            <a:r>
              <a:rPr lang="en-US" sz="2400" dirty="0" smtClean="0"/>
              <a:t/>
            </a:r>
            <a:br>
              <a:rPr lang="en-US" sz="2400" dirty="0" smtClean="0"/>
            </a:br>
            <a:r>
              <a:rPr lang="en-US" sz="2400" dirty="0" smtClean="0"/>
              <a:t>of </a:t>
            </a:r>
            <a:r>
              <a:rPr lang="en-US" sz="2400" dirty="0"/>
              <a:t>those colors on </a:t>
            </a:r>
            <a:r>
              <a:rPr lang="en-US" sz="2400" dirty="0" smtClean="0"/>
              <a:t/>
            </a:r>
            <a:br>
              <a:rPr lang="en-US" sz="2400" dirty="0" smtClean="0"/>
            </a:br>
            <a:r>
              <a:rPr lang="en-US" sz="2400" dirty="0" smtClean="0"/>
              <a:t>the </a:t>
            </a:r>
            <a:r>
              <a:rPr lang="en-US" sz="2400" dirty="0"/>
              <a:t>current slide </a:t>
            </a:r>
            <a:r>
              <a:rPr lang="en-US" sz="2400" dirty="0" smtClean="0"/>
              <a:t/>
            </a:r>
            <a:br>
              <a:rPr lang="en-US" sz="2400" dirty="0" smtClean="0"/>
            </a:br>
            <a:r>
              <a:rPr lang="en-US" sz="2400" dirty="0" smtClean="0"/>
              <a:t>(</a:t>
            </a:r>
            <a:r>
              <a:rPr lang="en-US" sz="2400" dirty="0"/>
              <a:t>see </a:t>
            </a:r>
            <a:r>
              <a:rPr lang="en-US" sz="2400" dirty="0" smtClean="0"/>
              <a:t>right)</a:t>
            </a:r>
            <a:r>
              <a:rPr lang="en-US" sz="2400" dirty="0"/>
              <a:t>.</a:t>
            </a:r>
          </a:p>
          <a:p>
            <a:endParaRPr lang="en-US" sz="2400" dirty="0"/>
          </a:p>
          <a:p>
            <a:endParaRPr lang="en-US" sz="2400" dirty="0"/>
          </a:p>
        </p:txBody>
      </p:sp>
      <p:pic>
        <p:nvPicPr>
          <p:cNvPr id="2" name="Picture 1" descr="04.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3284984"/>
            <a:ext cx="4616832" cy="3232702"/>
          </a:xfrm>
          <a:prstGeom prst="rect">
            <a:avLst/>
          </a:prstGeom>
        </p:spPr>
      </p:pic>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Theme Colors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Aspect</a:t>
            </a:r>
            <a:r>
              <a:rPr lang="en-US" sz="2400" dirty="0"/>
              <a:t> theme color palette. The new colors are applied to the presentation.</a:t>
            </a:r>
          </a:p>
          <a:p>
            <a:pPr marL="457200" indent="-457200">
              <a:buFont typeface="+mj-lt"/>
              <a:buAutoNum type="arabicPeriod" startAt="3"/>
            </a:pPr>
            <a:r>
              <a:rPr lang="en-US" sz="2400" dirty="0" smtClean="0"/>
              <a:t>Click </a:t>
            </a:r>
            <a:r>
              <a:rPr lang="en-US" sz="2400" dirty="0"/>
              <a:t>the </a:t>
            </a:r>
            <a:r>
              <a:rPr lang="en-US" sz="2400" b="1" dirty="0"/>
              <a:t>Colors</a:t>
            </a:r>
            <a:r>
              <a:rPr lang="en-US" sz="2400" dirty="0"/>
              <a:t> button again, and then click </a:t>
            </a:r>
            <a:r>
              <a:rPr lang="en-US" sz="2400" b="1" dirty="0"/>
              <a:t>Create New Theme Colors</a:t>
            </a:r>
            <a:r>
              <a:rPr lang="en-US" sz="2400" dirty="0"/>
              <a:t> at the bottom of the gallery. The dialog box opens to allow you to replace colors in the current color palette</a:t>
            </a:r>
            <a:r>
              <a:rPr lang="en-US" sz="2400" dirty="0" smtClean="0"/>
              <a:t>.</a:t>
            </a:r>
            <a:endParaRPr lang="en-US" sz="2400" dirty="0"/>
          </a:p>
          <a:p>
            <a:pPr marL="457200" indent="-457200">
              <a:buFont typeface="+mj-lt"/>
              <a:buAutoNum type="arabicPeriod" startAt="3"/>
            </a:pPr>
            <a:r>
              <a:rPr lang="en-US" sz="2400" dirty="0" smtClean="0"/>
              <a:t>Click </a:t>
            </a:r>
            <a:r>
              <a:rPr lang="en-US" sz="2400" dirty="0"/>
              <a:t>the </a:t>
            </a:r>
            <a:r>
              <a:rPr lang="en-US" sz="2400" b="1" dirty="0"/>
              <a:t>drop-down arrow next to the light green color</a:t>
            </a:r>
            <a:r>
              <a:rPr lang="en-US" sz="2400" dirty="0"/>
              <a:t> designated for Hyperlinks.</a:t>
            </a:r>
          </a:p>
          <a:p>
            <a:pPr marL="457200" indent="-457200">
              <a:buFont typeface="+mj-lt"/>
              <a:buAutoNum type="arabicPeriod" startAt="3"/>
            </a:pPr>
            <a:r>
              <a:rPr lang="en-US" sz="2400" dirty="0" smtClean="0"/>
              <a:t>Click </a:t>
            </a:r>
            <a:r>
              <a:rPr lang="en-US" sz="2400" b="1" dirty="0"/>
              <a:t>Gray 80% Background 2, Lighter 25%</a:t>
            </a:r>
            <a:r>
              <a:rPr lang="en-US" sz="2400" dirty="0"/>
              <a:t> on the Theme Colors palette to change the color for hyperlinks to a medium gray (see </a:t>
            </a:r>
            <a:r>
              <a:rPr lang="en-US" sz="2400" dirty="0" smtClean="0"/>
              <a:t>the next slide).</a:t>
            </a:r>
            <a:endParaRPr lang="en-US" sz="2400" dirty="0"/>
          </a:p>
        </p:txBody>
      </p:sp>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Theme Colors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Select </a:t>
            </a:r>
            <a:r>
              <a:rPr lang="en-US" sz="2400" dirty="0"/>
              <a:t>the </a:t>
            </a:r>
            <a:r>
              <a:rPr lang="en-US" sz="2400" b="1" dirty="0"/>
              <a:t>text in the </a:t>
            </a:r>
            <a:r>
              <a:rPr lang="en-US" sz="2400" b="1" dirty="0" smtClean="0"/>
              <a:t/>
            </a:r>
            <a:br>
              <a:rPr lang="en-US" sz="2400" b="1" dirty="0" smtClean="0"/>
            </a:br>
            <a:r>
              <a:rPr lang="en-US" sz="2400" b="1" dirty="0" smtClean="0"/>
              <a:t>Name </a:t>
            </a:r>
            <a:r>
              <a:rPr lang="en-US" sz="2400" b="1" dirty="0"/>
              <a:t>box</a:t>
            </a:r>
            <a:r>
              <a:rPr lang="en-US" sz="2400" dirty="0"/>
              <a:t> and type </a:t>
            </a:r>
            <a:r>
              <a:rPr lang="en-US" sz="2400" dirty="0" smtClean="0"/>
              <a:t/>
            </a:r>
            <a:br>
              <a:rPr lang="en-US" sz="2400" dirty="0" smtClean="0"/>
            </a:br>
            <a:r>
              <a:rPr lang="en-US" sz="2400" b="1" dirty="0" err="1" smtClean="0"/>
              <a:t>Southridge</a:t>
            </a:r>
            <a:r>
              <a:rPr lang="en-US" sz="2400" dirty="0" smtClean="0"/>
              <a:t> </a:t>
            </a:r>
            <a:r>
              <a:rPr lang="en-US" sz="2400" dirty="0"/>
              <a:t>in its place. </a:t>
            </a:r>
          </a:p>
          <a:p>
            <a:pPr marL="457200" indent="-457200">
              <a:buFont typeface="+mj-lt"/>
              <a:buAutoNum type="arabicPeriod" startAt="7"/>
            </a:pPr>
            <a:r>
              <a:rPr lang="en-US" sz="2400" dirty="0" smtClean="0"/>
              <a:t>Click </a:t>
            </a:r>
            <a:r>
              <a:rPr lang="en-US" sz="2400" b="1" dirty="0"/>
              <a:t>Save</a:t>
            </a:r>
            <a:r>
              <a:rPr lang="en-US" sz="2400" dirty="0"/>
              <a:t> to save </a:t>
            </a:r>
            <a:r>
              <a:rPr lang="en-US" sz="2400" dirty="0" smtClean="0"/>
              <a:t>the </a:t>
            </a:r>
            <a:br>
              <a:rPr lang="en-US" sz="2400" dirty="0" smtClean="0"/>
            </a:br>
            <a:r>
              <a:rPr lang="en-US" sz="2400" dirty="0" smtClean="0"/>
              <a:t>new </a:t>
            </a:r>
            <a:r>
              <a:rPr lang="en-US" sz="2400" dirty="0"/>
              <a:t>color palette.</a:t>
            </a:r>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a:t>
            </a:r>
            <a:r>
              <a:rPr lang="en-US" sz="2400" dirty="0" smtClean="0"/>
              <a:t/>
            </a:r>
            <a:br>
              <a:rPr lang="en-US" sz="2400" dirty="0" smtClean="0"/>
            </a:br>
            <a:r>
              <a:rPr lang="en-US" sz="2400" dirty="0" smtClean="0"/>
              <a:t>open </a:t>
            </a:r>
            <a:r>
              <a:rPr lang="en-US" sz="2400" dirty="0"/>
              <a:t>to use in the next </a:t>
            </a:r>
            <a:r>
              <a:rPr lang="en-US" sz="2400" dirty="0" smtClean="0"/>
              <a:t/>
            </a:r>
            <a:br>
              <a:rPr lang="en-US" sz="2400" dirty="0" smtClean="0"/>
            </a:br>
            <a:r>
              <a:rPr lang="en-US" sz="2400" dirty="0" smtClean="0"/>
              <a:t>exercise.</a:t>
            </a:r>
            <a:endParaRPr lang="en-US" sz="2400" dirty="0"/>
          </a:p>
        </p:txBody>
      </p:sp>
      <p:pic>
        <p:nvPicPr>
          <p:cNvPr id="2" name="Picture 1" descr="04.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628800"/>
            <a:ext cx="3921062" cy="4507840"/>
          </a:xfrm>
          <a:prstGeom prst="rect">
            <a:avLst/>
          </a:prstGeom>
        </p:spPr>
      </p:pic>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Theme Colors</a:t>
            </a:r>
            <a:endParaRPr lang="en-US" dirty="0" smtClean="0">
              <a:ea typeface="+mj-ea"/>
              <a:cs typeface="+mj-cs"/>
            </a:endParaRPr>
          </a:p>
        </p:txBody>
      </p:sp>
      <p:sp>
        <p:nvSpPr>
          <p:cNvPr id="21506" name="Rectangle 3"/>
          <p:cNvSpPr>
            <a:spLocks noGrp="1" noChangeArrowheads="1"/>
          </p:cNvSpPr>
          <p:nvPr>
            <p:ph type="body" idx="1"/>
          </p:nvPr>
        </p:nvSpPr>
        <p:spPr>
          <a:xfrm>
            <a:off x="457200" y="1484784"/>
            <a:ext cx="8229600" cy="4876800"/>
          </a:xfrm>
        </p:spPr>
        <p:txBody>
          <a:bodyPr/>
          <a:lstStyle/>
          <a:p>
            <a:pPr>
              <a:spcBef>
                <a:spcPts val="400"/>
              </a:spcBef>
            </a:pPr>
            <a:r>
              <a:rPr lang="en-US" sz="2400" dirty="0" smtClean="0"/>
              <a:t>You </a:t>
            </a:r>
            <a:r>
              <a:rPr lang="en-US" sz="2400" dirty="0"/>
              <a:t>can choose new colors for theme elements in the Create New Theme Colors dialog box. This dialog box displays the theme’s color palette and shows you what element each color applies to. </a:t>
            </a:r>
            <a:endParaRPr lang="en-US" sz="2400" dirty="0" smtClean="0"/>
          </a:p>
          <a:p>
            <a:pPr>
              <a:spcBef>
                <a:spcPts val="400"/>
              </a:spcBef>
            </a:pPr>
            <a:r>
              <a:rPr lang="en-US" sz="2400" dirty="0" smtClean="0"/>
              <a:t>A </a:t>
            </a:r>
            <a:r>
              <a:rPr lang="en-US" sz="2400" dirty="0"/>
              <a:t>preview area shows the colors in use; as you change colors, the preview changes to show how the new colors work together. If you don’t like the choices you have made, use the Reset </a:t>
            </a:r>
            <a:r>
              <a:rPr lang="en-US" sz="2400" dirty="0" smtClean="0"/>
              <a:t>button.</a:t>
            </a:r>
            <a:endParaRPr lang="en-US" sz="2400" dirty="0"/>
          </a:p>
          <a:p>
            <a:pPr>
              <a:spcBef>
                <a:spcPts val="400"/>
              </a:spcBef>
            </a:pPr>
            <a:r>
              <a:rPr lang="en-US" sz="2400" dirty="0"/>
              <a:t>You can save a new color theme to make it available for use with any theme. Saved color themes display at the top of the Theme Colors gallery in the Custom section. To save a color theme, on the Design tab, click Colors, and click Create New Theme Colors.</a:t>
            </a:r>
          </a:p>
          <a:p>
            <a:endParaRPr lang="en-US" sz="2400" dirty="0"/>
          </a:p>
          <a:p>
            <a:endParaRPr lang="en-US" sz="2400" dirty="0"/>
          </a:p>
          <a:p>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Theme Fonts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Each </a:t>
            </a:r>
            <a:r>
              <a:rPr lang="en-US" sz="2400" dirty="0"/>
              <a:t>theme supplies a combination of two fonts to be applied to headings and text. </a:t>
            </a:r>
            <a:endParaRPr lang="en-US" sz="2400" dirty="0" smtClean="0"/>
          </a:p>
          <a:p>
            <a:r>
              <a:rPr lang="en-US" sz="2400" dirty="0" smtClean="0"/>
              <a:t>Collectively </a:t>
            </a:r>
            <a:r>
              <a:rPr lang="en-US" sz="2400" dirty="0"/>
              <a:t>these two fonts are called a </a:t>
            </a:r>
            <a:r>
              <a:rPr lang="en-US" sz="2400" b="1" i="1" dirty="0"/>
              <a:t>font theme</a:t>
            </a:r>
            <a:r>
              <a:rPr lang="en-US" sz="2400" dirty="0"/>
              <a:t>. </a:t>
            </a:r>
            <a:endParaRPr lang="en-US" sz="2400" dirty="0" smtClean="0"/>
          </a:p>
          <a:p>
            <a:r>
              <a:rPr lang="en-US" sz="2400" dirty="0" smtClean="0"/>
              <a:t>Each </a:t>
            </a:r>
            <a:r>
              <a:rPr lang="en-US" sz="2400" dirty="0"/>
              <a:t>font theme’s name is the same as the theme from which it came. For example, there is an overall theme called Origin, and also a font theme called Origin that consists of its fonts. </a:t>
            </a:r>
            <a:endParaRPr lang="en-US" sz="2400" dirty="0" smtClean="0"/>
          </a:p>
          <a:p>
            <a:r>
              <a:rPr lang="en-US" sz="2400" dirty="0" smtClean="0"/>
              <a:t>You </a:t>
            </a:r>
            <a:r>
              <a:rPr lang="en-US" sz="2400" dirty="0"/>
              <a:t>can pick and choose elements of different themes to use in your presentation—the layouts of one theme, the colors of another, and the fonts of yet another. </a:t>
            </a:r>
            <a:endParaRPr lang="en-US" sz="2400" dirty="0" smtClean="0"/>
          </a:p>
          <a:p>
            <a:r>
              <a:rPr lang="en-US" sz="2400" dirty="0" smtClean="0"/>
              <a:t>In </a:t>
            </a:r>
            <a:r>
              <a:rPr lang="en-US" sz="2400" dirty="0"/>
              <a:t>the following exercise, you choose a different font theme for a presentation</a:t>
            </a:r>
            <a:r>
              <a:rPr lang="en-US" sz="2400" dirty="0" smtClean="0"/>
              <a:t>.</a:t>
            </a:r>
            <a:endParaRPr lang="en-US" sz="2400" dirty="0"/>
          </a:p>
        </p:txBody>
      </p:sp>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Theme Fonts</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100" b="1" dirty="0" smtClean="0"/>
              <a:t>USE</a:t>
            </a:r>
            <a:r>
              <a:rPr lang="en-US" sz="2100" dirty="0" smtClean="0"/>
              <a:t> </a:t>
            </a:r>
            <a:r>
              <a:rPr lang="en-US" sz="2100" dirty="0"/>
              <a:t>the </a:t>
            </a:r>
            <a:r>
              <a:rPr lang="en-US" sz="2100" b="1" i="1" dirty="0"/>
              <a:t>Special Events Final</a:t>
            </a:r>
            <a:r>
              <a:rPr lang="en-US" sz="2100" dirty="0"/>
              <a:t> presentation that is still open from the previous exercise.</a:t>
            </a:r>
          </a:p>
          <a:p>
            <a:pPr marL="457200" indent="-457200">
              <a:spcBef>
                <a:spcPts val="300"/>
              </a:spcBef>
              <a:buFont typeface="+mj-lt"/>
              <a:buAutoNum type="arabicPeriod"/>
            </a:pPr>
            <a:r>
              <a:rPr lang="en-US" sz="2100" dirty="0" smtClean="0"/>
              <a:t>Click </a:t>
            </a:r>
            <a:r>
              <a:rPr lang="en-US" sz="2100" dirty="0"/>
              <a:t>the </a:t>
            </a:r>
            <a:r>
              <a:rPr lang="en-US" sz="2100" b="1" dirty="0"/>
              <a:t>Fonts</a:t>
            </a:r>
            <a:r>
              <a:rPr lang="en-US" sz="2100" dirty="0"/>
              <a:t> button in the Themes group. A gallery displays showing font combinations for all available themes.</a:t>
            </a:r>
          </a:p>
          <a:p>
            <a:pPr marL="457200" indent="-457200">
              <a:spcBef>
                <a:spcPts val="300"/>
              </a:spcBef>
              <a:buFont typeface="+mj-lt"/>
              <a:buAutoNum type="arabicPeriod"/>
            </a:pPr>
            <a:r>
              <a:rPr lang="en-US" sz="2100" dirty="0" smtClean="0"/>
              <a:t>Move </a:t>
            </a:r>
            <a:r>
              <a:rPr lang="en-US" sz="2100" dirty="0"/>
              <a:t>the pointer over some </a:t>
            </a:r>
            <a:r>
              <a:rPr lang="en-US" sz="2100" dirty="0" smtClean="0"/>
              <a:t/>
            </a:r>
            <a:br>
              <a:rPr lang="en-US" sz="2100" dirty="0" smtClean="0"/>
            </a:br>
            <a:r>
              <a:rPr lang="en-US" sz="2100" dirty="0" smtClean="0"/>
              <a:t>of </a:t>
            </a:r>
            <a:r>
              <a:rPr lang="en-US" sz="2100" dirty="0"/>
              <a:t>the font combinations to </a:t>
            </a:r>
            <a:r>
              <a:rPr lang="en-US" sz="2100" dirty="0" smtClean="0"/>
              <a:t/>
            </a:r>
            <a:br>
              <a:rPr lang="en-US" sz="2100" dirty="0" smtClean="0"/>
            </a:br>
            <a:r>
              <a:rPr lang="en-US" sz="2100" dirty="0" smtClean="0"/>
              <a:t>see </a:t>
            </a:r>
            <a:r>
              <a:rPr lang="en-US" sz="2100" dirty="0"/>
              <a:t>the live preview of those </a:t>
            </a:r>
            <a:r>
              <a:rPr lang="en-US" sz="2100" dirty="0" smtClean="0"/>
              <a:t/>
            </a:r>
            <a:br>
              <a:rPr lang="en-US" sz="2100" dirty="0" smtClean="0"/>
            </a:br>
            <a:r>
              <a:rPr lang="en-US" sz="2100" dirty="0" smtClean="0"/>
              <a:t>fonts </a:t>
            </a:r>
            <a:r>
              <a:rPr lang="en-US" sz="2100" dirty="0"/>
              <a:t>on the current slide.</a:t>
            </a:r>
          </a:p>
          <a:p>
            <a:pPr marL="457200" indent="-457200">
              <a:spcBef>
                <a:spcPts val="300"/>
              </a:spcBef>
              <a:buFont typeface="+mj-lt"/>
              <a:buAutoNum type="arabicPeriod"/>
            </a:pPr>
            <a:r>
              <a:rPr lang="en-US" sz="2100" dirty="0" smtClean="0"/>
              <a:t>Click </a:t>
            </a:r>
            <a:r>
              <a:rPr lang="en-US" sz="2100" dirty="0"/>
              <a:t>the </a:t>
            </a:r>
            <a:r>
              <a:rPr lang="en-US" sz="2100" b="1" dirty="0"/>
              <a:t>Trek</a:t>
            </a:r>
            <a:r>
              <a:rPr lang="en-US" sz="2100" dirty="0"/>
              <a:t> font </a:t>
            </a:r>
            <a:r>
              <a:rPr lang="en-US" sz="2100" dirty="0" smtClean="0"/>
              <a:t>com-</a:t>
            </a:r>
            <a:br>
              <a:rPr lang="en-US" sz="2100" dirty="0" smtClean="0"/>
            </a:br>
            <a:r>
              <a:rPr lang="en-US" sz="2100" dirty="0" err="1" smtClean="0"/>
              <a:t>bination</a:t>
            </a:r>
            <a:r>
              <a:rPr lang="en-US" sz="2100" dirty="0"/>
              <a:t>, as </a:t>
            </a:r>
            <a:r>
              <a:rPr lang="en-US" sz="2100" dirty="0" smtClean="0"/>
              <a:t>shown at right. </a:t>
            </a:r>
            <a:br>
              <a:rPr lang="en-US" sz="2100" dirty="0" smtClean="0"/>
            </a:br>
            <a:r>
              <a:rPr lang="en-US" sz="2100" dirty="0" smtClean="0"/>
              <a:t>The </a:t>
            </a:r>
            <a:r>
              <a:rPr lang="en-US" sz="2100" dirty="0"/>
              <a:t>new fonts are applied </a:t>
            </a:r>
            <a:r>
              <a:rPr lang="en-US" sz="2100" dirty="0" smtClean="0"/>
              <a:t/>
            </a:r>
            <a:br>
              <a:rPr lang="en-US" sz="2100" dirty="0" smtClean="0"/>
            </a:br>
            <a:r>
              <a:rPr lang="en-US" sz="2100" dirty="0" smtClean="0"/>
              <a:t>to </a:t>
            </a:r>
            <a:r>
              <a:rPr lang="en-US" sz="2100" dirty="0"/>
              <a:t>the presentation.</a:t>
            </a:r>
          </a:p>
          <a:p>
            <a:pPr marL="457200" indent="-457200">
              <a:spcBef>
                <a:spcPts val="300"/>
              </a:spcBef>
              <a:buFont typeface="+mj-lt"/>
              <a:buAutoNum type="arabicPeriod"/>
            </a:pPr>
            <a:r>
              <a:rPr lang="en-US" sz="2100" b="1" dirty="0" smtClean="0"/>
              <a:t>SAVE</a:t>
            </a:r>
            <a:r>
              <a:rPr lang="en-US" sz="2100" dirty="0" smtClean="0"/>
              <a:t> </a:t>
            </a:r>
            <a:r>
              <a:rPr lang="en-US" sz="2100" dirty="0"/>
              <a:t>the presentation.</a:t>
            </a:r>
          </a:p>
          <a:p>
            <a:pPr>
              <a:spcBef>
                <a:spcPts val="300"/>
              </a:spcBef>
            </a:pPr>
            <a:r>
              <a:rPr lang="en-US" sz="2100" b="1" dirty="0"/>
              <a:t>LEAVE </a:t>
            </a:r>
            <a:r>
              <a:rPr lang="en-US" sz="2100" dirty="0"/>
              <a:t>the presentation open to use in the next exercise.</a:t>
            </a:r>
          </a:p>
          <a:p>
            <a:endParaRPr lang="en-US" sz="2200" dirty="0"/>
          </a:p>
          <a:p>
            <a:endParaRPr lang="en-US" sz="2200" dirty="0"/>
          </a:p>
        </p:txBody>
      </p:sp>
      <p:pic>
        <p:nvPicPr>
          <p:cNvPr id="2" name="Picture 1" descr="04.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3059688"/>
            <a:ext cx="4114800" cy="2850639"/>
          </a:xfrm>
          <a:prstGeom prst="rect">
            <a:avLst/>
          </a:prstGeom>
        </p:spPr>
      </p:pic>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Theme Fonts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a:t>PowerPoint supplies a wide variety of font combinations to allow you to choose among traditional </a:t>
            </a:r>
            <a:r>
              <a:rPr lang="en-US" sz="2200" i="1" dirty="0"/>
              <a:t>serif fonts</a:t>
            </a:r>
            <a:r>
              <a:rPr lang="en-US" sz="2200" dirty="0"/>
              <a:t> and contemporary </a:t>
            </a:r>
            <a:r>
              <a:rPr lang="en-US" sz="2200" i="1" dirty="0"/>
              <a:t>sans serif</a:t>
            </a:r>
            <a:r>
              <a:rPr lang="en-US" sz="2200" dirty="0"/>
              <a:t> fonts. </a:t>
            </a:r>
            <a:endParaRPr lang="en-US" sz="2200" dirty="0" smtClean="0"/>
          </a:p>
          <a:p>
            <a:r>
              <a:rPr lang="en-US" sz="2200" dirty="0" smtClean="0"/>
              <a:t>The </a:t>
            </a:r>
            <a:r>
              <a:rPr lang="en-US" sz="2200" dirty="0"/>
              <a:t>choice you make depends a great deal on the subject of </a:t>
            </a:r>
            <a:r>
              <a:rPr lang="en-US" sz="2200" dirty="0" smtClean="0"/>
              <a:t/>
            </a:r>
            <a:br>
              <a:rPr lang="en-US" sz="2200" dirty="0" smtClean="0"/>
            </a:br>
            <a:r>
              <a:rPr lang="en-US" sz="2200" dirty="0" smtClean="0"/>
              <a:t>your </a:t>
            </a:r>
            <a:r>
              <a:rPr lang="en-US" sz="2200" dirty="0"/>
              <a:t>presentation and the impression you are trying to convey with your slides. </a:t>
            </a:r>
          </a:p>
          <a:p>
            <a:r>
              <a:rPr lang="en-US" sz="2200" dirty="0"/>
              <a:t>As with theme colors, you can select your own theme fonts and save them to be available to apply to any theme. </a:t>
            </a:r>
          </a:p>
          <a:p>
            <a:r>
              <a:rPr lang="en-US" sz="2200" dirty="0" smtClean="0"/>
              <a:t>Click </a:t>
            </a:r>
            <a:r>
              <a:rPr lang="en-US" sz="2200" dirty="0"/>
              <a:t>Create New Theme Fonts at the bottom of the Theme Fonts gallery, select a heading font and body font, and then save the combination with a new name.</a:t>
            </a:r>
          </a:p>
          <a:p>
            <a:endParaRPr lang="en-US" sz="2200" dirty="0"/>
          </a:p>
        </p:txBody>
      </p:sp>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Slide Backgrounds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Themes </a:t>
            </a:r>
            <a:r>
              <a:rPr lang="en-US" sz="2400" dirty="0"/>
              <a:t>provide a default background for all slides formatted with that theme. </a:t>
            </a:r>
            <a:endParaRPr lang="en-US" sz="2400" dirty="0" smtClean="0"/>
          </a:p>
          <a:p>
            <a:r>
              <a:rPr lang="en-US" sz="2400" dirty="0" smtClean="0"/>
              <a:t>To </a:t>
            </a:r>
            <a:r>
              <a:rPr lang="en-US" sz="2400" dirty="0"/>
              <a:t>customize a theme or draw attention to one or more slides, you can apply a different background</a:t>
            </a:r>
            <a:r>
              <a:rPr lang="en-US" sz="2400" dirty="0" smtClean="0"/>
              <a:t>.</a:t>
            </a:r>
            <a:endParaRPr lang="en-US" sz="2400" dirty="0"/>
          </a:p>
        </p:txBody>
      </p:sp>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Selecting a Theme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Background Styles gallery allows you to choose from plain, light, or dark backgrounds and gradient backgrounds that gradually change from light to dark. </a:t>
            </a:r>
            <a:endParaRPr lang="en-US" sz="2400" dirty="0" smtClean="0"/>
          </a:p>
          <a:p>
            <a:r>
              <a:rPr lang="en-US" sz="2400" dirty="0" smtClean="0"/>
              <a:t>Background </a:t>
            </a:r>
            <a:r>
              <a:rPr lang="en-US" sz="2400" dirty="0"/>
              <a:t>colors are determined by the theme. Some background styles include graphic effects such as fine lines or ­textures over the entire background. </a:t>
            </a:r>
            <a:endParaRPr lang="en-US" sz="2400" dirty="0" smtClean="0"/>
          </a:p>
          <a:p>
            <a:r>
              <a:rPr lang="en-US" sz="2400" dirty="0" smtClean="0"/>
              <a:t>Use </a:t>
            </a:r>
            <a:r>
              <a:rPr lang="en-US" sz="2400" dirty="0"/>
              <a:t>the Background Styles gallery to quickly apply a different solid-color or gradient background based on theme colors. You can apply a background to one or more selected slides or to all slides in the presentation. </a:t>
            </a:r>
            <a:endParaRPr lang="en-US" sz="2400" dirty="0" smtClean="0"/>
          </a:p>
          <a:p>
            <a:r>
              <a:rPr lang="en-US" sz="2400" dirty="0" smtClean="0"/>
              <a:t>In </a:t>
            </a:r>
            <a:r>
              <a:rPr lang="en-US" sz="2400" dirty="0"/>
              <a:t>this exercise, you will select a background style from the preset backgrounds provided by the theme</a:t>
            </a:r>
            <a:r>
              <a:rPr lang="en-US" sz="2400" dirty="0" smtClean="0"/>
              <a:t>.</a:t>
            </a:r>
            <a:endParaRPr lang="en-US" sz="2400" dirty="0"/>
          </a:p>
        </p:txBody>
      </p:sp>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2" name="Picture 1" descr="04.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628800"/>
            <a:ext cx="8076128" cy="243208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Select a Theme Background</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000" b="1" dirty="0" smtClean="0"/>
              <a:t>USE</a:t>
            </a:r>
            <a:r>
              <a:rPr lang="en-US" sz="2000" dirty="0" smtClean="0"/>
              <a:t> </a:t>
            </a:r>
            <a:r>
              <a:rPr lang="en-US" sz="2000" dirty="0"/>
              <a:t>the</a:t>
            </a:r>
            <a:r>
              <a:rPr lang="en-US" sz="2000" b="1" i="1" dirty="0"/>
              <a:t> Special Events Final</a:t>
            </a:r>
            <a:r>
              <a:rPr lang="en-US" sz="2000" dirty="0"/>
              <a:t> presentation that is still open from the previous exercise.</a:t>
            </a:r>
          </a:p>
          <a:p>
            <a:pPr marL="457200" indent="-457200">
              <a:spcBef>
                <a:spcPts val="300"/>
              </a:spcBef>
              <a:buFont typeface="+mj-lt"/>
              <a:buAutoNum type="arabicPeriod"/>
            </a:pPr>
            <a:r>
              <a:rPr lang="en-US" sz="2000" dirty="0" smtClean="0"/>
              <a:t>Go </a:t>
            </a:r>
            <a:r>
              <a:rPr lang="en-US" sz="2000" dirty="0"/>
              <a:t>to slide 1.</a:t>
            </a:r>
          </a:p>
          <a:p>
            <a:pPr marL="457200" indent="-457200">
              <a:spcBef>
                <a:spcPts val="300"/>
              </a:spcBef>
              <a:buFont typeface="+mj-lt"/>
              <a:buAutoNum type="arabicPeriod"/>
            </a:pPr>
            <a:r>
              <a:rPr lang="en-US" sz="2000" dirty="0" smtClean="0"/>
              <a:t>On </a:t>
            </a:r>
            <a:r>
              <a:rPr lang="en-US" sz="2000" dirty="0"/>
              <a:t>the Design tab, click </a:t>
            </a:r>
            <a:r>
              <a:rPr lang="en-US" sz="2000" dirty="0" smtClean="0"/>
              <a:t>the </a:t>
            </a:r>
            <a:br>
              <a:rPr lang="en-US" sz="2000" dirty="0" smtClean="0"/>
            </a:br>
            <a:r>
              <a:rPr lang="en-US" sz="2000" b="1" dirty="0" smtClean="0"/>
              <a:t>Background </a:t>
            </a:r>
            <a:r>
              <a:rPr lang="en-US" sz="2000" b="1" dirty="0"/>
              <a:t>Styles</a:t>
            </a:r>
            <a:r>
              <a:rPr lang="en-US" sz="2000" dirty="0"/>
              <a:t> button in </a:t>
            </a:r>
            <a:r>
              <a:rPr lang="en-US" sz="2000" dirty="0" smtClean="0"/>
              <a:t>the </a:t>
            </a:r>
            <a:br>
              <a:rPr lang="en-US" sz="2000" dirty="0" smtClean="0"/>
            </a:br>
            <a:r>
              <a:rPr lang="en-US" sz="2000" dirty="0" smtClean="0"/>
              <a:t>Background </a:t>
            </a:r>
            <a:r>
              <a:rPr lang="en-US" sz="2000" dirty="0"/>
              <a:t>group. A </a:t>
            </a:r>
            <a:r>
              <a:rPr lang="en-US" sz="2000" dirty="0" smtClean="0"/>
              <a:t>gallery </a:t>
            </a:r>
            <a:br>
              <a:rPr lang="en-US" sz="2000" dirty="0" smtClean="0"/>
            </a:br>
            <a:r>
              <a:rPr lang="en-US" sz="2000" dirty="0" smtClean="0"/>
              <a:t>displays </a:t>
            </a:r>
            <a:r>
              <a:rPr lang="en-US" sz="2000" dirty="0"/>
              <a:t>as shown </a:t>
            </a:r>
            <a:r>
              <a:rPr lang="en-US" sz="2000" dirty="0" smtClean="0"/>
              <a:t>at right, </a:t>
            </a:r>
            <a:br>
              <a:rPr lang="en-US" sz="2000" dirty="0" smtClean="0"/>
            </a:br>
            <a:r>
              <a:rPr lang="en-US" sz="2000" dirty="0" smtClean="0"/>
              <a:t>showing </a:t>
            </a:r>
            <a:r>
              <a:rPr lang="en-US" sz="2000" dirty="0"/>
              <a:t>some background </a:t>
            </a:r>
            <a:r>
              <a:rPr lang="en-US" sz="2000" dirty="0" smtClean="0"/>
              <a:t/>
            </a:r>
            <a:br>
              <a:rPr lang="en-US" sz="2000" dirty="0" smtClean="0"/>
            </a:br>
            <a:r>
              <a:rPr lang="en-US" sz="2000" dirty="0" smtClean="0"/>
              <a:t>styles </a:t>
            </a:r>
            <a:r>
              <a:rPr lang="en-US" sz="2000" dirty="0"/>
              <a:t>created using the theme’s </a:t>
            </a:r>
            <a:r>
              <a:rPr lang="en-US" sz="2000" dirty="0" smtClean="0"/>
              <a:t/>
            </a:r>
            <a:br>
              <a:rPr lang="en-US" sz="2000" dirty="0" smtClean="0"/>
            </a:br>
            <a:r>
              <a:rPr lang="en-US" sz="2000" dirty="0" smtClean="0"/>
              <a:t>designated </a:t>
            </a:r>
            <a:r>
              <a:rPr lang="en-US" sz="2000" dirty="0"/>
              <a:t>background colors.</a:t>
            </a:r>
          </a:p>
          <a:p>
            <a:pPr marL="457200" indent="-457200">
              <a:spcBef>
                <a:spcPts val="300"/>
              </a:spcBef>
              <a:buFont typeface="+mj-lt"/>
              <a:buAutoNum type="arabicPeriod"/>
            </a:pPr>
            <a:r>
              <a:rPr lang="en-US" sz="2000" dirty="0" smtClean="0"/>
              <a:t>Right</a:t>
            </a:r>
            <a:r>
              <a:rPr lang="en-US" sz="2000" dirty="0"/>
              <a:t>-click </a:t>
            </a:r>
            <a:r>
              <a:rPr lang="en-US" sz="2000" b="1" dirty="0"/>
              <a:t>Style 6</a:t>
            </a:r>
            <a:r>
              <a:rPr lang="en-US" sz="2000" dirty="0"/>
              <a:t>, then click </a:t>
            </a:r>
            <a:r>
              <a:rPr lang="en-US" sz="2000" dirty="0" smtClean="0"/>
              <a:t/>
            </a:r>
            <a:br>
              <a:rPr lang="en-US" sz="2000" dirty="0" smtClean="0"/>
            </a:br>
            <a:r>
              <a:rPr lang="en-US" sz="2000" b="1" dirty="0" smtClean="0"/>
              <a:t>Apply </a:t>
            </a:r>
            <a:r>
              <a:rPr lang="en-US" sz="2000" b="1" dirty="0"/>
              <a:t>to Selected Slides</a:t>
            </a:r>
            <a:r>
              <a:rPr lang="en-US" sz="2000" dirty="0"/>
              <a:t>. The </a:t>
            </a:r>
            <a:r>
              <a:rPr lang="en-US" sz="2000" dirty="0" smtClean="0"/>
              <a:t/>
            </a:r>
            <a:br>
              <a:rPr lang="en-US" sz="2000" dirty="0" smtClean="0"/>
            </a:br>
            <a:r>
              <a:rPr lang="en-US" sz="2000" dirty="0" smtClean="0"/>
              <a:t>background </a:t>
            </a:r>
            <a:r>
              <a:rPr lang="en-US" sz="2000" dirty="0"/>
              <a:t>style is applied to slide 1 only.</a:t>
            </a:r>
          </a:p>
          <a:p>
            <a:pPr marL="457200" indent="-457200">
              <a:spcBef>
                <a:spcPts val="300"/>
              </a:spcBef>
              <a:buFont typeface="+mj-lt"/>
              <a:buAutoNum type="arabicPeriod"/>
            </a:pPr>
            <a:r>
              <a:rPr lang="en-US" sz="2000" b="1" dirty="0" smtClean="0"/>
              <a:t>SAVE</a:t>
            </a:r>
            <a:r>
              <a:rPr lang="en-US" sz="2000" dirty="0" smtClean="0"/>
              <a:t> </a:t>
            </a:r>
            <a:r>
              <a:rPr lang="en-US" sz="2000" dirty="0"/>
              <a:t>the presentation.</a:t>
            </a:r>
          </a:p>
          <a:p>
            <a:pPr>
              <a:spcBef>
                <a:spcPts val="300"/>
              </a:spcBef>
            </a:pPr>
            <a:r>
              <a:rPr lang="en-US" sz="2000" b="1" dirty="0"/>
              <a:t>LEAVE</a:t>
            </a:r>
            <a:r>
              <a:rPr lang="en-US" sz="2000" dirty="0"/>
              <a:t> the presentation open to use in the next exercise</a:t>
            </a:r>
            <a:r>
              <a:rPr lang="en-US" sz="2000" dirty="0" smtClean="0"/>
              <a:t>.</a:t>
            </a:r>
            <a:endParaRPr lang="en-US" sz="2400" dirty="0"/>
          </a:p>
          <a:p>
            <a:endParaRPr lang="en-US" sz="2400" dirty="0"/>
          </a:p>
          <a:p>
            <a:endParaRPr lang="en-US" sz="2400" dirty="0"/>
          </a:p>
        </p:txBody>
      </p:sp>
      <p:pic>
        <p:nvPicPr>
          <p:cNvPr id="2" name="Picture 1" descr="04.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9744" y="2203088"/>
            <a:ext cx="4104482" cy="3155672"/>
          </a:xfrm>
          <a:prstGeom prst="rect">
            <a:avLst/>
          </a:prstGeom>
        </p:spPr>
      </p:pic>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Custom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same background options that you learned about in Lesson 3 for text boxes also apply to slide backgrounds. </a:t>
            </a:r>
            <a:endParaRPr lang="en-US" sz="2400" dirty="0" smtClean="0"/>
          </a:p>
          <a:p>
            <a:r>
              <a:rPr lang="en-US" sz="2400" dirty="0" smtClean="0"/>
              <a:t>Use </a:t>
            </a:r>
            <a:r>
              <a:rPr lang="en-US" sz="2400" dirty="0"/>
              <a:t>the Format Background dialog box to create and modify any background, even a default theme background. You can apply a solid color or gradient fill, or select a picture or texture for the background. </a:t>
            </a:r>
            <a:endParaRPr lang="en-US" sz="2400" dirty="0" smtClean="0"/>
          </a:p>
          <a:p>
            <a:r>
              <a:rPr lang="en-US" sz="2400" dirty="0" smtClean="0"/>
              <a:t>Options </a:t>
            </a:r>
            <a:r>
              <a:rPr lang="en-US" sz="2400" dirty="0"/>
              <a:t>for each of these fill types allow you to modify the fill to suit your needs. </a:t>
            </a:r>
            <a:endParaRPr lang="en-US" sz="2400" dirty="0" smtClean="0"/>
          </a:p>
          <a:p>
            <a:r>
              <a:rPr lang="en-US" sz="2400" dirty="0" smtClean="0"/>
              <a:t>In </a:t>
            </a:r>
            <a:r>
              <a:rPr lang="en-US" sz="2400" dirty="0"/>
              <a:t>this exercise, you will create your own custom background</a:t>
            </a:r>
            <a:r>
              <a:rPr lang="en-US" sz="2400" dirty="0" smtClean="0"/>
              <a:t>.</a:t>
            </a:r>
            <a:endParaRPr lang="en-US" sz="2400" dirty="0"/>
          </a:p>
        </p:txBody>
      </p:sp>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Custom Background</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300" b="1" dirty="0" smtClean="0"/>
              <a:t>USE</a:t>
            </a:r>
            <a:r>
              <a:rPr lang="en-US" sz="2300" dirty="0" smtClean="0"/>
              <a:t> </a:t>
            </a:r>
            <a:r>
              <a:rPr lang="en-US" sz="2300" dirty="0"/>
              <a:t>the </a:t>
            </a:r>
            <a:r>
              <a:rPr lang="en-US" sz="2300" b="1" i="1" dirty="0"/>
              <a:t>Special Events Final</a:t>
            </a:r>
            <a:r>
              <a:rPr lang="en-US" sz="2300" dirty="0"/>
              <a:t> presentation that is still open from the previous exercise.</a:t>
            </a:r>
          </a:p>
          <a:p>
            <a:pPr marL="457200" indent="-457200">
              <a:spcBef>
                <a:spcPts val="300"/>
              </a:spcBef>
              <a:buFont typeface="+mj-lt"/>
              <a:buAutoNum type="arabicPeriod"/>
            </a:pPr>
            <a:r>
              <a:rPr lang="en-US" sz="2300" dirty="0" smtClean="0"/>
              <a:t>With </a:t>
            </a:r>
            <a:r>
              <a:rPr lang="en-US" sz="2300" dirty="0"/>
              <a:t>slide 1 still active, click the </a:t>
            </a:r>
            <a:r>
              <a:rPr lang="en-US" sz="2300" b="1" dirty="0"/>
              <a:t>Background Styles</a:t>
            </a:r>
            <a:r>
              <a:rPr lang="en-US" sz="2300" dirty="0"/>
              <a:t> button, then click </a:t>
            </a:r>
            <a:r>
              <a:rPr lang="en-US" sz="2300" b="1" dirty="0"/>
              <a:t>Format Background</a:t>
            </a:r>
            <a:r>
              <a:rPr lang="en-US" sz="2300" dirty="0"/>
              <a:t> at the bottom of the gallery. The Format Background dialog box opens. It shows a gradient because the style you selected in the previous exercise was a gradient.</a:t>
            </a:r>
          </a:p>
          <a:p>
            <a:pPr marL="457200" indent="-457200">
              <a:spcBef>
                <a:spcPts val="300"/>
              </a:spcBef>
              <a:buFont typeface="+mj-lt"/>
              <a:buAutoNum type="arabicPeriod"/>
            </a:pPr>
            <a:r>
              <a:rPr lang="en-US" sz="2300" dirty="0" smtClean="0"/>
              <a:t>Click </a:t>
            </a:r>
            <a:r>
              <a:rPr lang="en-US" sz="2300" dirty="0"/>
              <a:t>the </a:t>
            </a:r>
            <a:r>
              <a:rPr lang="en-US" sz="2300" b="1" dirty="0"/>
              <a:t>Preset Colors drop-down arrow </a:t>
            </a:r>
            <a:r>
              <a:rPr lang="en-US" sz="2300" dirty="0"/>
              <a:t>and in the</a:t>
            </a:r>
            <a:r>
              <a:rPr lang="en-US" sz="2300" b="1" dirty="0"/>
              <a:t> </a:t>
            </a:r>
            <a:r>
              <a:rPr lang="en-US" sz="2300" dirty="0"/>
              <a:t>drop-down list, click the </a:t>
            </a:r>
            <a:r>
              <a:rPr lang="en-US" sz="2300" b="1" dirty="0"/>
              <a:t>Gold</a:t>
            </a:r>
            <a:r>
              <a:rPr lang="en-US" sz="2300" dirty="0"/>
              <a:t> preset. The slide background changes behind the dialog box.</a:t>
            </a:r>
          </a:p>
          <a:p>
            <a:pPr marL="457200" indent="-457200">
              <a:spcBef>
                <a:spcPts val="300"/>
              </a:spcBef>
              <a:buFont typeface="+mj-lt"/>
              <a:buAutoNum type="arabicPeriod"/>
            </a:pPr>
            <a:r>
              <a:rPr lang="en-US" sz="2300" dirty="0" smtClean="0"/>
              <a:t>Click </a:t>
            </a:r>
            <a:r>
              <a:rPr lang="en-US" sz="2300" dirty="0"/>
              <a:t>the </a:t>
            </a:r>
            <a:r>
              <a:rPr lang="en-US" sz="2300" b="1" dirty="0"/>
              <a:t>Type drop-down</a:t>
            </a:r>
            <a:r>
              <a:rPr lang="en-US" sz="2300" dirty="0"/>
              <a:t> list arrow and click </a:t>
            </a:r>
            <a:r>
              <a:rPr lang="en-US" sz="2300" b="1" dirty="0"/>
              <a:t>Rectangular</a:t>
            </a:r>
            <a:r>
              <a:rPr lang="en-US" sz="2300" dirty="0"/>
              <a:t> in the drop-down list (see </a:t>
            </a:r>
            <a:r>
              <a:rPr lang="en-US" sz="2300" dirty="0" smtClean="0"/>
              <a:t>next slide)</a:t>
            </a:r>
            <a:r>
              <a:rPr lang="en-US" sz="2300" dirty="0"/>
              <a:t>. The pattern of the gradient changes.</a:t>
            </a:r>
            <a:r>
              <a:rPr lang="en-US" sz="2400" dirty="0"/>
              <a:t> </a:t>
            </a:r>
          </a:p>
        </p:txBody>
      </p:sp>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Custom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Solid </a:t>
            </a:r>
            <a:r>
              <a:rPr lang="en-US" sz="2400" b="1" dirty="0" smtClean="0"/>
              <a:t/>
            </a:r>
            <a:br>
              <a:rPr lang="en-US" sz="2400" b="1" dirty="0" smtClean="0"/>
            </a:br>
            <a:r>
              <a:rPr lang="en-US" sz="2400" b="1" dirty="0" smtClean="0"/>
              <a:t>Fill</a:t>
            </a:r>
            <a:r>
              <a:rPr lang="en-US" sz="2400" dirty="0" smtClean="0"/>
              <a:t> </a:t>
            </a:r>
            <a:r>
              <a:rPr lang="en-US" sz="2400" dirty="0"/>
              <a:t>option button. </a:t>
            </a:r>
            <a:r>
              <a:rPr lang="en-US" sz="2400" dirty="0" smtClean="0"/>
              <a:t/>
            </a:r>
            <a:br>
              <a:rPr lang="en-US" sz="2400" dirty="0" smtClean="0"/>
            </a:br>
            <a:r>
              <a:rPr lang="en-US" sz="2400" dirty="0" smtClean="0"/>
              <a:t>The controls</a:t>
            </a:r>
            <a:br>
              <a:rPr lang="en-US" sz="2400" dirty="0" smtClean="0"/>
            </a:br>
            <a:r>
              <a:rPr lang="en-US" sz="2400" dirty="0" smtClean="0"/>
              <a:t>change </a:t>
            </a:r>
            <a:r>
              <a:rPr lang="en-US" sz="2400" dirty="0"/>
              <a:t>to those </a:t>
            </a:r>
            <a:r>
              <a:rPr lang="en-US" sz="2400" dirty="0" smtClean="0"/>
              <a:t/>
            </a:r>
            <a:br>
              <a:rPr lang="en-US" sz="2400" dirty="0" smtClean="0"/>
            </a:br>
            <a:r>
              <a:rPr lang="en-US" sz="2400" dirty="0" smtClean="0"/>
              <a:t>for </a:t>
            </a:r>
            <a:r>
              <a:rPr lang="en-US" sz="2400" dirty="0"/>
              <a:t>solid colors. </a:t>
            </a:r>
          </a:p>
          <a:p>
            <a:pPr marL="457200" indent="-457200">
              <a:buFont typeface="+mj-lt"/>
              <a:buAutoNum type="arabicPeriod" startAt="4"/>
            </a:pPr>
            <a:r>
              <a:rPr lang="en-US" sz="2400" dirty="0" smtClean="0"/>
              <a:t>Click </a:t>
            </a:r>
            <a:r>
              <a:rPr lang="en-US" sz="2400" dirty="0"/>
              <a:t>the </a:t>
            </a:r>
            <a:r>
              <a:rPr lang="en-US" sz="2400" b="1" dirty="0"/>
              <a:t>Color </a:t>
            </a:r>
            <a:r>
              <a:rPr lang="en-US" sz="2400" b="1" dirty="0" smtClean="0"/>
              <a:t/>
            </a:r>
            <a:br>
              <a:rPr lang="en-US" sz="2400" b="1" dirty="0" smtClean="0"/>
            </a:br>
            <a:r>
              <a:rPr lang="en-US" sz="2400" b="1" dirty="0" smtClean="0"/>
              <a:t>drop</a:t>
            </a:r>
            <a:r>
              <a:rPr lang="en-US" sz="2400" b="1" dirty="0"/>
              <a:t>-down arrow </a:t>
            </a:r>
            <a:r>
              <a:rPr lang="en-US" sz="2400" b="1" dirty="0" smtClean="0"/>
              <a:t/>
            </a:r>
            <a:br>
              <a:rPr lang="en-US" sz="2400" b="1" dirty="0" smtClean="0"/>
            </a:br>
            <a:r>
              <a:rPr lang="en-US" sz="2400" dirty="0" smtClean="0"/>
              <a:t>and </a:t>
            </a:r>
            <a:r>
              <a:rPr lang="en-US" sz="2400" dirty="0"/>
              <a:t>in the gallery </a:t>
            </a:r>
            <a:r>
              <a:rPr lang="en-US" sz="2400" dirty="0" smtClean="0"/>
              <a:t/>
            </a:r>
            <a:br>
              <a:rPr lang="en-US" sz="2400" dirty="0" smtClean="0"/>
            </a:br>
            <a:r>
              <a:rPr lang="en-US" sz="2400" dirty="0" smtClean="0"/>
              <a:t>that </a:t>
            </a:r>
            <a:r>
              <a:rPr lang="en-US" sz="2400" dirty="0"/>
              <a:t>appears, </a:t>
            </a:r>
            <a:r>
              <a:rPr lang="en-US" sz="2400" dirty="0" smtClean="0"/>
              <a:t/>
            </a:r>
            <a:br>
              <a:rPr lang="en-US" sz="2400" dirty="0" smtClean="0"/>
            </a:br>
            <a:r>
              <a:rPr lang="en-US" sz="2400" dirty="0" smtClean="0"/>
              <a:t>click </a:t>
            </a:r>
            <a:r>
              <a:rPr lang="en-US" sz="2400" b="1" dirty="0"/>
              <a:t>Tan, </a:t>
            </a:r>
            <a:r>
              <a:rPr lang="en-US" sz="2400" b="1" dirty="0" smtClean="0"/>
              <a:t/>
            </a:r>
            <a:br>
              <a:rPr lang="en-US" sz="2400" b="1" dirty="0" smtClean="0"/>
            </a:br>
            <a:r>
              <a:rPr lang="en-US" sz="2400" b="1" dirty="0" smtClean="0"/>
              <a:t>Accent </a:t>
            </a:r>
            <a:r>
              <a:rPr lang="en-US" sz="2400" b="1" dirty="0"/>
              <a:t>6</a:t>
            </a:r>
            <a:r>
              <a:rPr lang="en-US" sz="2400" dirty="0"/>
              <a:t> (the last color in the color theme gallery)</a:t>
            </a:r>
            <a:r>
              <a:rPr lang="en-US" sz="2400" dirty="0" smtClean="0"/>
              <a:t>.</a:t>
            </a:r>
            <a:endParaRPr lang="en-US" sz="2400" dirty="0"/>
          </a:p>
        </p:txBody>
      </p:sp>
      <p:pic>
        <p:nvPicPr>
          <p:cNvPr id="2" name="Picture 1" descr="04.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3600" y="1597432"/>
            <a:ext cx="5283269" cy="3771854"/>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Custom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200" dirty="0" smtClean="0"/>
              <a:t>Drag </a:t>
            </a:r>
            <a:r>
              <a:rPr lang="en-US" sz="2200" dirty="0"/>
              <a:t>the </a:t>
            </a:r>
            <a:r>
              <a:rPr lang="en-US" sz="2200" b="1" dirty="0"/>
              <a:t>Transparency </a:t>
            </a:r>
            <a:r>
              <a:rPr lang="en-US" sz="2200" b="1" dirty="0" smtClean="0"/>
              <a:t/>
            </a:r>
            <a:br>
              <a:rPr lang="en-US" sz="2200" b="1" dirty="0" smtClean="0"/>
            </a:br>
            <a:r>
              <a:rPr lang="en-US" sz="2200" b="1" dirty="0" smtClean="0"/>
              <a:t>slider</a:t>
            </a:r>
            <a:r>
              <a:rPr lang="en-US" sz="2200" dirty="0" smtClean="0"/>
              <a:t> </a:t>
            </a:r>
            <a:r>
              <a:rPr lang="en-US" sz="2200" dirty="0"/>
              <a:t>to 35%</a:t>
            </a:r>
            <a:r>
              <a:rPr lang="en-US" sz="2200" dirty="0" smtClean="0"/>
              <a:t>. </a:t>
            </a:r>
            <a:r>
              <a:rPr lang="en-US" sz="2200" dirty="0"/>
              <a:t>The fill </a:t>
            </a:r>
            <a:r>
              <a:rPr lang="en-US" sz="2200" dirty="0" smtClean="0"/>
              <a:t/>
            </a:r>
            <a:br>
              <a:rPr lang="en-US" sz="2200" dirty="0" smtClean="0"/>
            </a:br>
            <a:r>
              <a:rPr lang="en-US" sz="2200" dirty="0" smtClean="0"/>
              <a:t>lightens </a:t>
            </a:r>
            <a:r>
              <a:rPr lang="en-US" sz="2200" dirty="0"/>
              <a:t>because it is </a:t>
            </a:r>
            <a:r>
              <a:rPr lang="en-US" sz="2200" dirty="0" smtClean="0"/>
              <a:t/>
            </a:r>
            <a:br>
              <a:rPr lang="en-US" sz="2200" dirty="0" smtClean="0"/>
            </a:br>
            <a:r>
              <a:rPr lang="en-US" sz="2200" dirty="0" smtClean="0"/>
              <a:t>now </a:t>
            </a:r>
            <a:r>
              <a:rPr lang="en-US" sz="2200" dirty="0"/>
              <a:t>partly transparent. </a:t>
            </a:r>
            <a:r>
              <a:rPr lang="en-US" sz="2200" dirty="0" smtClean="0"/>
              <a:t/>
            </a:r>
            <a:br>
              <a:rPr lang="en-US" sz="2200" dirty="0" smtClean="0"/>
            </a:br>
            <a:r>
              <a:rPr lang="en-US" sz="2200" dirty="0" smtClean="0"/>
              <a:t>See right.</a:t>
            </a:r>
            <a:endParaRPr lang="en-US" sz="2200" dirty="0"/>
          </a:p>
          <a:p>
            <a:pPr marL="457200" indent="-457200">
              <a:buFont typeface="+mj-lt"/>
              <a:buAutoNum type="arabicPeriod" startAt="6"/>
            </a:pPr>
            <a:r>
              <a:rPr lang="en-US" sz="2200" dirty="0" smtClean="0"/>
              <a:t>Click </a:t>
            </a:r>
            <a:r>
              <a:rPr lang="en-US" sz="2200" b="1" dirty="0"/>
              <a:t>Picture or texture </a:t>
            </a:r>
            <a:r>
              <a:rPr lang="en-US" sz="2200" b="1" dirty="0" smtClean="0"/>
              <a:t/>
            </a:r>
            <a:br>
              <a:rPr lang="en-US" sz="2200" b="1" dirty="0" smtClean="0"/>
            </a:br>
            <a:r>
              <a:rPr lang="en-US" sz="2200" b="1" dirty="0" smtClean="0"/>
              <a:t>fill</a:t>
            </a:r>
            <a:r>
              <a:rPr lang="en-US" sz="2200" dirty="0"/>
              <a:t>. The controls change </a:t>
            </a:r>
            <a:r>
              <a:rPr lang="en-US" sz="2200" dirty="0" smtClean="0"/>
              <a:t/>
            </a:r>
            <a:br>
              <a:rPr lang="en-US" sz="2200" dirty="0" smtClean="0"/>
            </a:br>
            <a:r>
              <a:rPr lang="en-US" sz="2200" dirty="0" smtClean="0"/>
              <a:t>to </a:t>
            </a:r>
            <a:r>
              <a:rPr lang="en-US" sz="2200" dirty="0"/>
              <a:t>those for pictures </a:t>
            </a:r>
            <a:r>
              <a:rPr lang="en-US" sz="2200" dirty="0" smtClean="0"/>
              <a:t/>
            </a:r>
            <a:br>
              <a:rPr lang="en-US" sz="2200" dirty="0" smtClean="0"/>
            </a:br>
            <a:r>
              <a:rPr lang="en-US" sz="2200" dirty="0" smtClean="0"/>
              <a:t>and </a:t>
            </a:r>
            <a:r>
              <a:rPr lang="en-US" sz="2200" dirty="0"/>
              <a:t>textures.</a:t>
            </a:r>
          </a:p>
          <a:p>
            <a:pPr marL="457200" indent="-457200">
              <a:buFont typeface="+mj-lt"/>
              <a:buAutoNum type="arabicPeriod" startAt="6"/>
            </a:pPr>
            <a:r>
              <a:rPr lang="en-US" sz="2200" dirty="0" smtClean="0"/>
              <a:t>Click </a:t>
            </a:r>
            <a:r>
              <a:rPr lang="en-US" sz="2200" dirty="0"/>
              <a:t>the </a:t>
            </a:r>
            <a:r>
              <a:rPr lang="en-US" sz="2200" b="1" dirty="0"/>
              <a:t>Texture</a:t>
            </a:r>
            <a:r>
              <a:rPr lang="en-US" sz="2200" dirty="0"/>
              <a:t> </a:t>
            </a:r>
            <a:r>
              <a:rPr lang="en-US" sz="2200" dirty="0" smtClean="0"/>
              <a:t/>
            </a:r>
            <a:br>
              <a:rPr lang="en-US" sz="2200" dirty="0" smtClean="0"/>
            </a:br>
            <a:r>
              <a:rPr lang="en-US" sz="2200" dirty="0" smtClean="0"/>
              <a:t>button</a:t>
            </a:r>
            <a:r>
              <a:rPr lang="en-US" sz="2200" dirty="0"/>
              <a:t>, and then click </a:t>
            </a:r>
            <a:r>
              <a:rPr lang="en-US" sz="2200" dirty="0" smtClean="0"/>
              <a:t/>
            </a:r>
            <a:br>
              <a:rPr lang="en-US" sz="2200" dirty="0" smtClean="0"/>
            </a:br>
            <a:r>
              <a:rPr lang="en-US" sz="2200" dirty="0" smtClean="0"/>
              <a:t>the </a:t>
            </a:r>
            <a:r>
              <a:rPr lang="en-US" sz="2200" b="1" dirty="0"/>
              <a:t>Sand</a:t>
            </a:r>
            <a:r>
              <a:rPr lang="en-US" sz="2200" dirty="0"/>
              <a:t> texture (third texture in second row).</a:t>
            </a:r>
          </a:p>
          <a:p>
            <a:pPr marL="457200" indent="-457200">
              <a:buFont typeface="+mj-lt"/>
              <a:buAutoNum type="arabicPeriod" startAt="6"/>
            </a:pPr>
            <a:r>
              <a:rPr lang="en-US" sz="2200" dirty="0" smtClean="0"/>
              <a:t>Click </a:t>
            </a:r>
            <a:r>
              <a:rPr lang="en-US" sz="2200" b="1" dirty="0"/>
              <a:t>Pattern</a:t>
            </a:r>
            <a:r>
              <a:rPr lang="en-US" sz="2200" dirty="0"/>
              <a:t>. The controls change to those for patterns</a:t>
            </a:r>
            <a:r>
              <a:rPr lang="en-US" sz="2200" dirty="0" smtClean="0"/>
              <a:t>.</a:t>
            </a:r>
            <a:endParaRPr lang="en-US" sz="2200" dirty="0"/>
          </a:p>
        </p:txBody>
      </p:sp>
      <p:pic>
        <p:nvPicPr>
          <p:cNvPr id="2" name="Picture 1" descr="04.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0480" y="1628801"/>
            <a:ext cx="4809024" cy="3589298"/>
          </a:xfrm>
          <a:prstGeom prst="rect">
            <a:avLst/>
          </a:prstGeom>
        </p:spPr>
      </p:pic>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Custom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b="1" dirty="0" smtClean="0"/>
              <a:t> </a:t>
            </a:r>
            <a:r>
              <a:rPr lang="en-US" sz="2400" dirty="0" smtClean="0"/>
              <a:t>Click </a:t>
            </a:r>
            <a:r>
              <a:rPr lang="en-US" sz="2400" dirty="0"/>
              <a:t>the </a:t>
            </a:r>
            <a:r>
              <a:rPr lang="en-US" sz="2400" b="1" dirty="0"/>
              <a:t>10%</a:t>
            </a:r>
            <a:r>
              <a:rPr lang="en-US" sz="2400" dirty="0"/>
              <a:t> pattern (first pattern in second row).</a:t>
            </a:r>
          </a:p>
          <a:p>
            <a:pPr marL="457200" indent="-457200">
              <a:buFont typeface="+mj-lt"/>
              <a:buAutoNum type="arabicPeriod" startAt="10"/>
            </a:pPr>
            <a:r>
              <a:rPr lang="en-US" sz="2400" b="1" dirty="0" smtClean="0"/>
              <a:t> </a:t>
            </a:r>
            <a:r>
              <a:rPr lang="en-US" sz="2400" dirty="0" smtClean="0"/>
              <a:t>Open </a:t>
            </a:r>
            <a:r>
              <a:rPr lang="en-US" sz="2400" dirty="0"/>
              <a:t>the </a:t>
            </a:r>
            <a:r>
              <a:rPr lang="en-US" sz="2400" b="1" dirty="0"/>
              <a:t>Foreground Color drop-down list</a:t>
            </a:r>
            <a:r>
              <a:rPr lang="en-US" sz="2400" dirty="0"/>
              <a:t> and click </a:t>
            </a:r>
            <a:r>
              <a:rPr lang="en-US" sz="2400" b="1" dirty="0"/>
              <a:t>Orange, Accent 1</a:t>
            </a:r>
            <a:r>
              <a:rPr lang="en-US" sz="2400" dirty="0"/>
              <a:t>.</a:t>
            </a:r>
          </a:p>
          <a:p>
            <a:pPr marL="457200" indent="-457200">
              <a:buFont typeface="+mj-lt"/>
              <a:buAutoNum type="arabicPeriod" startAt="10"/>
            </a:pPr>
            <a:r>
              <a:rPr lang="en-US" sz="2400" b="1" dirty="0" smtClean="0"/>
              <a:t> </a:t>
            </a:r>
            <a:r>
              <a:rPr lang="en-US" sz="2400" dirty="0" smtClean="0"/>
              <a:t>Click </a:t>
            </a:r>
            <a:r>
              <a:rPr lang="en-US" sz="2400" b="1" dirty="0"/>
              <a:t>Close</a:t>
            </a:r>
            <a:r>
              <a:rPr lang="en-US" sz="2400" dirty="0"/>
              <a:t>. The pattern background is applied to only the current slide (slide 1). </a:t>
            </a:r>
          </a:p>
          <a:p>
            <a:pPr marL="457200" indent="-457200">
              <a:buFont typeface="+mj-lt"/>
              <a:buAutoNum type="arabicPeriod" startAt="10"/>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p>
          <a:p>
            <a:endParaRPr lang="en-US" sz="2400" dirty="0"/>
          </a:p>
        </p:txBody>
      </p:sp>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Custom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For any background choice, you can increase transparency to “wash out” the background so it doesn’t overwhelm your text. </a:t>
            </a:r>
            <a:endParaRPr lang="en-US" sz="2400" dirty="0" smtClean="0"/>
          </a:p>
          <a:p>
            <a:r>
              <a:rPr lang="en-US" sz="2400" dirty="0" smtClean="0"/>
              <a:t>For </a:t>
            </a:r>
            <a:r>
              <a:rPr lang="en-US" sz="2400" dirty="0"/>
              <a:t>a solid color, you might increase its transparency. </a:t>
            </a:r>
            <a:endParaRPr lang="en-US" sz="2400" dirty="0" smtClean="0"/>
          </a:p>
          <a:p>
            <a:r>
              <a:rPr lang="en-US" sz="2400" dirty="0" smtClean="0"/>
              <a:t>For </a:t>
            </a:r>
            <a:r>
              <a:rPr lang="en-US" sz="2400" dirty="0"/>
              <a:t>a gradient fill background, you can adjust the gradient by adding or removing colors. </a:t>
            </a:r>
            <a:endParaRPr lang="en-US" sz="2400" dirty="0" smtClean="0"/>
          </a:p>
          <a:p>
            <a:r>
              <a:rPr lang="en-US" sz="2400" dirty="0" smtClean="0"/>
              <a:t>By </a:t>
            </a:r>
            <a:r>
              <a:rPr lang="en-US" sz="2400" dirty="0"/>
              <a:t>default, a new slide background created in this dialog box applies only to the current slide. </a:t>
            </a:r>
            <a:endParaRPr lang="en-US" sz="2400" dirty="0" smtClean="0"/>
          </a:p>
          <a:p>
            <a:r>
              <a:rPr lang="en-US" sz="2400" dirty="0" smtClean="0"/>
              <a:t>Click </a:t>
            </a:r>
            <a:r>
              <a:rPr lang="en-US" sz="2400" dirty="0"/>
              <a:t>the Apply to All button to apply the background to the entire presentation.</a:t>
            </a:r>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Different Layouts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Slide </a:t>
            </a:r>
            <a:r>
              <a:rPr lang="en-US" sz="2400" b="1" i="1" dirty="0"/>
              <a:t>layouts</a:t>
            </a:r>
            <a:r>
              <a:rPr lang="en-US" sz="2400" dirty="0"/>
              <a:t> control the position of text and objects on a slide. Select a layout according to the content you need to add to it. </a:t>
            </a:r>
            <a:endParaRPr lang="en-US" sz="2400" dirty="0" smtClean="0"/>
          </a:p>
          <a:p>
            <a:r>
              <a:rPr lang="en-US" sz="2400" dirty="0" smtClean="0"/>
              <a:t>If </a:t>
            </a:r>
            <a:r>
              <a:rPr lang="en-US" sz="2400" dirty="0"/>
              <a:t>your current layout does not present information as you want it, you can change the layout</a:t>
            </a:r>
            <a:r>
              <a:rPr lang="en-US" sz="2400" dirty="0" smtClean="0"/>
              <a:t>.</a:t>
            </a:r>
            <a:endParaRPr lang="en-US" sz="24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a Different Slide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you have applied a theme, the slide layout gallery shows available layouts with theme formatting. </a:t>
            </a:r>
          </a:p>
          <a:p>
            <a:r>
              <a:rPr lang="en-US" sz="2400" dirty="0" smtClean="0"/>
              <a:t>If more than one theme is in use in the presentation (for example, if you applied a different theme to only selected slides), the slide layout gallery shows available layouts from all themes so you can pick and choose among a greater variety of layout options. </a:t>
            </a:r>
          </a:p>
          <a:p>
            <a:r>
              <a:rPr lang="en-US" sz="2400" dirty="0" smtClean="0"/>
              <a:t>In this exercise, you learn to apply a different slide layout to a PowerPoint slide. In this exercise, you will choose a different layout for a slide.</a:t>
            </a:r>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Work with </a:t>
            </a:r>
            <a:r>
              <a:rPr lang="en-US" b="1" dirty="0" smtClean="0"/>
              <a:t/>
            </a:r>
            <a:br>
              <a:rPr lang="en-US" b="1" dirty="0" smtClean="0"/>
            </a:br>
            <a:r>
              <a:rPr lang="en-US" b="1" dirty="0" smtClean="0"/>
              <a:t>a </a:t>
            </a:r>
            <a:r>
              <a:rPr lang="en-US" b="1" dirty="0"/>
              <a:t>Different Slide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Special Events Final</a:t>
            </a:r>
            <a:r>
              <a:rPr lang="en-US" sz="2400" dirty="0"/>
              <a:t> presentation that is still open from the previous exercise.</a:t>
            </a:r>
          </a:p>
          <a:p>
            <a:pPr marL="457200" indent="-457200">
              <a:buFont typeface="+mj-lt"/>
              <a:buAutoNum type="arabicPeriod"/>
            </a:pPr>
            <a:r>
              <a:rPr lang="en-US" sz="2400" dirty="0" smtClean="0"/>
              <a:t>Click the </a:t>
            </a:r>
            <a:r>
              <a:rPr lang="en-US" sz="2400" b="1" dirty="0" smtClean="0"/>
              <a:t>Home</a:t>
            </a:r>
            <a:r>
              <a:rPr lang="en-US" sz="2400" dirty="0" smtClean="0"/>
              <a:t> tab on the Ribbon.</a:t>
            </a:r>
          </a:p>
          <a:p>
            <a:pPr marL="457200" indent="-457200">
              <a:buFont typeface="+mj-lt"/>
              <a:buAutoNum type="arabicPeriod"/>
            </a:pPr>
            <a:r>
              <a:rPr lang="en-US" sz="2400" dirty="0" smtClean="0"/>
              <a:t>Go to slide 5 and click </a:t>
            </a:r>
            <a:r>
              <a:rPr lang="en-US" sz="2400" b="1" dirty="0" smtClean="0"/>
              <a:t>New Slide</a:t>
            </a:r>
            <a:r>
              <a:rPr lang="en-US" sz="2400" dirty="0" smtClean="0"/>
              <a:t> in the Slides group. PowerPoint adds a new slide with the same layout as slide 5, Title and Content.</a:t>
            </a:r>
          </a:p>
          <a:p>
            <a:pPr marL="457200" indent="-457200">
              <a:buFont typeface="+mj-lt"/>
              <a:buAutoNum type="arabicPeriod"/>
            </a:pPr>
            <a:r>
              <a:rPr lang="en-US" sz="2400" dirty="0" smtClean="0"/>
              <a:t>Type the title </a:t>
            </a:r>
            <a:r>
              <a:rPr lang="en-US" sz="2400" b="1" dirty="0" smtClean="0"/>
              <a:t>Contact Information</a:t>
            </a:r>
            <a:r>
              <a:rPr lang="en-US" sz="2400" dirty="0" smtClean="0"/>
              <a:t>.</a:t>
            </a:r>
          </a:p>
          <a:p>
            <a:pPr marL="457200" indent="-457200">
              <a:buFont typeface="+mj-lt"/>
              <a:buAutoNum type="arabicPeriod"/>
            </a:pPr>
            <a:r>
              <a:rPr lang="en-US" sz="2400" dirty="0" smtClean="0"/>
              <a:t>Type the following information as the first bullet point in the text placeholder.</a:t>
            </a:r>
          </a:p>
          <a:p>
            <a:pPr marL="0" indent="0">
              <a:buNone/>
            </a:pPr>
            <a:r>
              <a:rPr lang="en-US" sz="2400" b="1" dirty="0" smtClean="0"/>
              <a:t>		• 457 Gray Road</a:t>
            </a:r>
            <a:endParaRPr lang="en-US" sz="2400" dirty="0" smtClean="0"/>
          </a:p>
          <a:p>
            <a:pPr marL="0" indent="0">
              <a:buNone/>
            </a:pPr>
            <a:r>
              <a:rPr lang="en-US" sz="2400" b="1" dirty="0" smtClean="0"/>
              <a:t>		• North Hills, OH  45678</a:t>
            </a:r>
            <a:endParaRPr lang="en-US" sz="2400" dirty="0" smtClean="0"/>
          </a:p>
        </p:txBody>
      </p:sp>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556792"/>
            <a:ext cx="8229600" cy="4876800"/>
          </a:xfrm>
        </p:spPr>
        <p:txBody>
          <a:bodyPr/>
          <a:lstStyle/>
          <a:p>
            <a:r>
              <a:rPr lang="en-US" sz="2400" dirty="0" smtClean="0"/>
              <a:t>PowerPoint’s </a:t>
            </a:r>
            <a:r>
              <a:rPr lang="en-US" sz="2400" dirty="0"/>
              <a:t>Themes gallery offers 40 unique designs you can apply to presentations to format the slides with colors, fonts, effects, and backgrounds. </a:t>
            </a:r>
            <a:r>
              <a:rPr lang="en-US" sz="2400" dirty="0" smtClean="0"/>
              <a:t>The figure below </a:t>
            </a:r>
            <a:r>
              <a:rPr lang="en-US" sz="2400" dirty="0"/>
              <a:t>shows the Themes gallery.</a:t>
            </a:r>
          </a:p>
          <a:p>
            <a:r>
              <a:rPr lang="en-US" sz="2400" dirty="0"/>
              <a:t>Use PowerPoint’s built</a:t>
            </a:r>
            <a:r>
              <a:rPr lang="en-US" sz="2400" dirty="0" smtClean="0"/>
              <a:t>-</a:t>
            </a:r>
            <a:br>
              <a:rPr lang="en-US" sz="2400" dirty="0" smtClean="0"/>
            </a:br>
            <a:r>
              <a:rPr lang="en-US" sz="2400" dirty="0" smtClean="0"/>
              <a:t>in </a:t>
            </a:r>
            <a:r>
              <a:rPr lang="en-US" sz="2400" dirty="0"/>
              <a:t>themes to give your </a:t>
            </a:r>
            <a:r>
              <a:rPr lang="en-US" sz="2400" dirty="0" smtClean="0"/>
              <a:t/>
            </a:r>
            <a:br>
              <a:rPr lang="en-US" sz="2400" dirty="0" smtClean="0"/>
            </a:br>
            <a:r>
              <a:rPr lang="en-US" sz="2400" dirty="0" smtClean="0"/>
              <a:t>presentation </a:t>
            </a:r>
            <a:r>
              <a:rPr lang="en-US" sz="2400" dirty="0"/>
              <a:t>a polished</a:t>
            </a:r>
            <a:r>
              <a:rPr lang="en-US" sz="2400" dirty="0" smtClean="0"/>
              <a:t>,</a:t>
            </a:r>
            <a:br>
              <a:rPr lang="en-US" sz="2400" dirty="0" smtClean="0"/>
            </a:br>
            <a:r>
              <a:rPr lang="en-US" sz="2400" dirty="0" smtClean="0"/>
              <a:t> </a:t>
            </a:r>
            <a:r>
              <a:rPr lang="en-US" sz="2400" dirty="0"/>
              <a:t>professional look </a:t>
            </a:r>
            <a:r>
              <a:rPr lang="en-US" sz="2400" dirty="0" smtClean="0"/>
              <a:t>with-</a:t>
            </a:r>
            <a:br>
              <a:rPr lang="en-US" sz="2400" dirty="0" smtClean="0"/>
            </a:br>
            <a:r>
              <a:rPr lang="en-US" sz="2400" dirty="0" smtClean="0"/>
              <a:t>out </a:t>
            </a:r>
            <a:r>
              <a:rPr lang="en-US" sz="2400" dirty="0"/>
              <a:t>a lot of trial and </a:t>
            </a:r>
            <a:r>
              <a:rPr lang="en-US" sz="2400" dirty="0" smtClean="0"/>
              <a:t/>
            </a:r>
            <a:br>
              <a:rPr lang="en-US" sz="2400" dirty="0" smtClean="0"/>
            </a:br>
            <a:r>
              <a:rPr lang="en-US" sz="2400" dirty="0" smtClean="0"/>
              <a:t>error</a:t>
            </a:r>
            <a:r>
              <a:rPr lang="en-US" sz="2400" dirty="0"/>
              <a:t>. You can preview </a:t>
            </a:r>
            <a:r>
              <a:rPr lang="en-US" sz="2400" dirty="0" smtClean="0"/>
              <a:t/>
            </a:r>
            <a:br>
              <a:rPr lang="en-US" sz="2400" dirty="0" smtClean="0"/>
            </a:br>
            <a:r>
              <a:rPr lang="en-US" sz="2400" dirty="0" smtClean="0"/>
              <a:t>a </a:t>
            </a:r>
            <a:r>
              <a:rPr lang="en-US" sz="2400" dirty="0"/>
              <a:t>theme by pointing at </a:t>
            </a:r>
            <a:r>
              <a:rPr lang="en-US" sz="2400" dirty="0" smtClean="0"/>
              <a:t/>
            </a:r>
            <a:br>
              <a:rPr lang="en-US" sz="2400" dirty="0" smtClean="0"/>
            </a:br>
            <a:r>
              <a:rPr lang="en-US" sz="2400" dirty="0" smtClean="0"/>
              <a:t>it </a:t>
            </a:r>
            <a:r>
              <a:rPr lang="en-US" sz="2400" dirty="0"/>
              <a:t>in the Themes gallery, and then apply it to the presentation by clicking it. </a:t>
            </a:r>
          </a:p>
          <a:p>
            <a:endParaRPr lang="en-US" sz="2400" dirty="0"/>
          </a:p>
        </p:txBody>
      </p:sp>
      <p:pic>
        <p:nvPicPr>
          <p:cNvPr id="2" name="Picture 1" descr="04.0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5600" y="2823345"/>
            <a:ext cx="4236720" cy="2844149"/>
          </a:xfrm>
          <a:prstGeom prst="rect">
            <a:avLst/>
          </a:prstGeom>
        </p:spPr>
      </p:pic>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Work with </a:t>
            </a:r>
            <a:br>
              <a:rPr lang="en-US" b="1" dirty="0"/>
            </a:br>
            <a:r>
              <a:rPr lang="en-US" b="1" dirty="0"/>
              <a:t>a Different Slide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Type </a:t>
            </a:r>
            <a:r>
              <a:rPr lang="en-US" sz="2400" dirty="0"/>
              <a:t>these additional bullet points:</a:t>
            </a:r>
          </a:p>
          <a:p>
            <a:pPr marL="0" indent="0">
              <a:buNone/>
            </a:pPr>
            <a:r>
              <a:rPr lang="en-US" sz="2400" b="1" dirty="0"/>
              <a:t>		</a:t>
            </a:r>
            <a:r>
              <a:rPr lang="en-US" sz="2400" b="1" dirty="0" smtClean="0"/>
              <a:t>• Phone</a:t>
            </a:r>
            <a:r>
              <a:rPr lang="en-US" sz="2400" b="1" dirty="0"/>
              <a:t>: (513) 555-6543</a:t>
            </a:r>
            <a:endParaRPr lang="en-US" sz="2400" dirty="0"/>
          </a:p>
          <a:p>
            <a:pPr marL="0" indent="0">
              <a:buNone/>
            </a:pPr>
            <a:r>
              <a:rPr lang="en-US" sz="2400" b="1" dirty="0"/>
              <a:t>		</a:t>
            </a:r>
            <a:r>
              <a:rPr lang="en-US" sz="2400" b="1" dirty="0" smtClean="0"/>
              <a:t>• Fax</a:t>
            </a:r>
            <a:r>
              <a:rPr lang="en-US" sz="2400" b="1" dirty="0"/>
              <a:t>: (513) 555-</a:t>
            </a:r>
            <a:r>
              <a:rPr lang="en-US" sz="2400" b="1" dirty="0" smtClean="0"/>
              <a:t>5432</a:t>
            </a:r>
            <a:endParaRPr lang="en-US" sz="2400" dirty="0"/>
          </a:p>
        </p:txBody>
      </p:sp>
      <p:pic>
        <p:nvPicPr>
          <p:cNvPr id="4" name="Picture 3" descr="04.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2996952"/>
            <a:ext cx="5160992" cy="3324029"/>
          </a:xfrm>
          <a:prstGeom prst="rect">
            <a:avLst/>
          </a:prstGeom>
        </p:spPr>
      </p:pic>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Work with </a:t>
            </a:r>
            <a:br>
              <a:rPr lang="en-US" b="1" dirty="0"/>
            </a:br>
            <a:r>
              <a:rPr lang="en-US" b="1" dirty="0"/>
              <a:t>a Different Slide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 Select </a:t>
            </a:r>
            <a:r>
              <a:rPr lang="en-US" sz="2400" dirty="0"/>
              <a:t>the entire </a:t>
            </a:r>
            <a:r>
              <a:rPr lang="en-US" sz="2400" b="1" dirty="0"/>
              <a:t>bulleted list</a:t>
            </a:r>
            <a:r>
              <a:rPr lang="en-US" sz="2400" dirty="0"/>
              <a:t> and click the </a:t>
            </a:r>
            <a:r>
              <a:rPr lang="en-US" sz="2400" b="1" dirty="0"/>
              <a:t>Bullets</a:t>
            </a:r>
            <a:r>
              <a:rPr lang="en-US" sz="2400" dirty="0"/>
              <a:t> button on the Home tab to turn off the bullets. Your slide should look like </a:t>
            </a:r>
            <a:r>
              <a:rPr lang="en-US" sz="2400" dirty="0" smtClean="0"/>
              <a:t>the figure on the previous slide.</a:t>
            </a:r>
            <a:endParaRPr lang="en-US" sz="2400" dirty="0"/>
          </a:p>
          <a:p>
            <a:pPr marL="457200" indent="-457200">
              <a:buFont typeface="+mj-lt"/>
              <a:buAutoNum type="arabicPeriod" startAt="6"/>
            </a:pPr>
            <a:r>
              <a:rPr lang="en-US" sz="2400" dirty="0" smtClean="0"/>
              <a:t>On </a:t>
            </a:r>
            <a:r>
              <a:rPr lang="en-US" sz="2400" dirty="0"/>
              <a:t>the Home tab, </a:t>
            </a:r>
            <a:r>
              <a:rPr lang="en-US" sz="2400" dirty="0" smtClean="0"/>
              <a:t/>
            </a:r>
            <a:br>
              <a:rPr lang="en-US" sz="2400" dirty="0" smtClean="0"/>
            </a:br>
            <a:r>
              <a:rPr lang="en-US" sz="2400" dirty="0" smtClean="0"/>
              <a:t>click </a:t>
            </a:r>
            <a:r>
              <a:rPr lang="en-US" sz="2400" dirty="0"/>
              <a:t>the </a:t>
            </a:r>
            <a:r>
              <a:rPr lang="en-US" sz="2400" b="1" dirty="0"/>
              <a:t>Layout</a:t>
            </a:r>
            <a:r>
              <a:rPr lang="en-US" sz="2400" dirty="0"/>
              <a:t> </a:t>
            </a:r>
            <a:r>
              <a:rPr lang="en-US" sz="2400" dirty="0" smtClean="0"/>
              <a:t/>
            </a:r>
            <a:br>
              <a:rPr lang="en-US" sz="2400" dirty="0" smtClean="0"/>
            </a:br>
            <a:r>
              <a:rPr lang="en-US" sz="2400" dirty="0" smtClean="0"/>
              <a:t>button </a:t>
            </a:r>
            <a:r>
              <a:rPr lang="en-US" sz="2400" dirty="0"/>
              <a:t>to display </a:t>
            </a:r>
            <a:r>
              <a:rPr lang="en-US" sz="2400" dirty="0" smtClean="0"/>
              <a:t/>
            </a:r>
            <a:br>
              <a:rPr lang="en-US" sz="2400" dirty="0" smtClean="0"/>
            </a:br>
            <a:r>
              <a:rPr lang="en-US" sz="2400" dirty="0" smtClean="0"/>
              <a:t>the </a:t>
            </a:r>
            <a:r>
              <a:rPr lang="en-US" sz="2400" dirty="0"/>
              <a:t>slide layout </a:t>
            </a:r>
            <a:r>
              <a:rPr lang="en-US" sz="2400" dirty="0" smtClean="0"/>
              <a:t/>
            </a:r>
            <a:br>
              <a:rPr lang="en-US" sz="2400" dirty="0" smtClean="0"/>
            </a:br>
            <a:r>
              <a:rPr lang="en-US" sz="2400" dirty="0" smtClean="0"/>
              <a:t>gallery </a:t>
            </a:r>
            <a:r>
              <a:rPr lang="en-US" sz="2400" dirty="0"/>
              <a:t>shown </a:t>
            </a:r>
            <a:r>
              <a:rPr lang="en-US" sz="2400" dirty="0" smtClean="0"/>
              <a:t>at </a:t>
            </a:r>
            <a:br>
              <a:rPr lang="en-US" sz="2400" dirty="0" smtClean="0"/>
            </a:br>
            <a:r>
              <a:rPr lang="en-US" sz="2400" dirty="0" smtClean="0"/>
              <a:t>right.</a:t>
            </a:r>
            <a:endParaRPr lang="en-US" sz="2400" dirty="0"/>
          </a:p>
        </p:txBody>
      </p:sp>
      <p:pic>
        <p:nvPicPr>
          <p:cNvPr id="2" name="Picture 1" descr="04.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924944"/>
            <a:ext cx="4570120" cy="3396248"/>
          </a:xfrm>
          <a:prstGeom prst="rect">
            <a:avLst/>
          </a:prstGeom>
        </p:spPr>
      </p:pic>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Work with </a:t>
            </a:r>
            <a:br>
              <a:rPr lang="en-US" b="1" dirty="0"/>
            </a:br>
            <a:r>
              <a:rPr lang="en-US" b="1" dirty="0"/>
              <a:t>a Different Slide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8"/>
            </a:pPr>
            <a:r>
              <a:rPr lang="en-US" sz="2400" dirty="0" smtClean="0"/>
              <a:t>Click </a:t>
            </a:r>
            <a:r>
              <a:rPr lang="en-US" sz="2400" b="1" dirty="0"/>
              <a:t>Two Content</a:t>
            </a:r>
            <a:r>
              <a:rPr lang="en-US" sz="2400" dirty="0"/>
              <a:t> to change the layout to two side-by-side content placeholders.</a:t>
            </a:r>
          </a:p>
          <a:p>
            <a:pPr marL="457200" indent="-457200">
              <a:spcBef>
                <a:spcPts val="300"/>
              </a:spcBef>
              <a:buFont typeface="+mj-lt"/>
              <a:buAutoNum type="arabicPeriod" startAt="8"/>
            </a:pPr>
            <a:r>
              <a:rPr lang="en-US" sz="2400" b="1" dirty="0" smtClean="0"/>
              <a:t> </a:t>
            </a:r>
            <a:r>
              <a:rPr lang="en-US" sz="2400" dirty="0" smtClean="0"/>
              <a:t>In </a:t>
            </a:r>
            <a:r>
              <a:rPr lang="en-US" sz="2400" dirty="0"/>
              <a:t>the second placeholder, type the following bullet points:</a:t>
            </a:r>
          </a:p>
          <a:p>
            <a:pPr marL="0" indent="0">
              <a:spcBef>
                <a:spcPts val="300"/>
              </a:spcBef>
              <a:buNone/>
            </a:pPr>
            <a:r>
              <a:rPr lang="en-US" sz="2400" b="1" dirty="0"/>
              <a:t>		</a:t>
            </a:r>
            <a:r>
              <a:rPr lang="en-US" sz="2400" b="1" dirty="0" smtClean="0"/>
              <a:t>• </a:t>
            </a:r>
            <a:r>
              <a:rPr lang="en-US" sz="2400" b="1" dirty="0" err="1" smtClean="0"/>
              <a:t>sales</a:t>
            </a:r>
            <a:r>
              <a:rPr lang="en-US" sz="2400" b="1" dirty="0" err="1"/>
              <a:t>@southridgevideo.com</a:t>
            </a:r>
            <a:endParaRPr lang="en-US" sz="2400" dirty="0"/>
          </a:p>
          <a:p>
            <a:pPr marL="0" indent="0">
              <a:spcBef>
                <a:spcPts val="300"/>
              </a:spcBef>
              <a:buNone/>
            </a:pPr>
            <a:r>
              <a:rPr lang="en-US" sz="2400" b="1" dirty="0"/>
              <a:t>		</a:t>
            </a:r>
            <a:r>
              <a:rPr lang="en-US" sz="2400" b="1" dirty="0" smtClean="0"/>
              <a:t>• </a:t>
            </a:r>
            <a:r>
              <a:rPr lang="en-US" sz="2400" b="1" dirty="0" err="1" smtClean="0"/>
              <a:t>www.southridgevideo.com</a:t>
            </a:r>
            <a:endParaRPr lang="en-US" sz="2400" dirty="0"/>
          </a:p>
          <a:p>
            <a:pPr marL="457200" indent="-457200">
              <a:spcBef>
                <a:spcPts val="300"/>
              </a:spcBef>
              <a:buFont typeface="+mj-lt"/>
              <a:buAutoNum type="arabicPeriod" startAt="10"/>
            </a:pPr>
            <a:r>
              <a:rPr lang="en-US" sz="2400" b="1" dirty="0" smtClean="0"/>
              <a:t> </a:t>
            </a:r>
            <a:r>
              <a:rPr lang="en-US" sz="2400" dirty="0" smtClean="0"/>
              <a:t>Select </a:t>
            </a:r>
            <a:r>
              <a:rPr lang="en-US" sz="2400" dirty="0"/>
              <a:t>the e</a:t>
            </a:r>
            <a:r>
              <a:rPr lang="en-US" sz="2400" b="1" dirty="0"/>
              <a:t>mail address</a:t>
            </a:r>
            <a:r>
              <a:rPr lang="en-US" sz="2400" dirty="0"/>
              <a:t> and </a:t>
            </a:r>
            <a:r>
              <a:rPr lang="en-US" sz="2400" b="1" dirty="0"/>
              <a:t>Web address</a:t>
            </a:r>
            <a:r>
              <a:rPr lang="en-US" sz="2400" dirty="0"/>
              <a:t>, then click the Bullets button on the Home tab to turn off the bullets for those items. Your slide should look similar to Figure 4-12. Widen the text placeholder slightly if needed so neither of the addresses at the left wrap to two lines.</a:t>
            </a:r>
          </a:p>
          <a:p>
            <a:pPr marL="457200" indent="-457200">
              <a:spcBef>
                <a:spcPts val="300"/>
              </a:spcBef>
              <a:buFont typeface="+mj-lt"/>
              <a:buAutoNum type="arabicPeriod" startAt="10"/>
            </a:pPr>
            <a:r>
              <a:rPr lang="en-US" sz="2400" b="1" dirty="0" smtClean="0"/>
              <a:t> SAVE</a:t>
            </a:r>
            <a:r>
              <a:rPr lang="en-US" sz="2400" dirty="0" smtClean="0"/>
              <a:t> </a:t>
            </a:r>
            <a:r>
              <a:rPr lang="en-US" sz="2400" dirty="0"/>
              <a:t>the presentation.</a:t>
            </a:r>
          </a:p>
          <a:p>
            <a:pPr>
              <a:spcBef>
                <a:spcPts val="300"/>
              </a:spcBef>
            </a:pPr>
            <a:r>
              <a:rPr lang="en-US" sz="2400" b="1" dirty="0"/>
              <a:t>LEAVE</a:t>
            </a:r>
            <a:r>
              <a:rPr lang="en-US" sz="2400" dirty="0"/>
              <a:t> the presentation open to use in the next exercise.</a:t>
            </a:r>
          </a:p>
          <a:p>
            <a:endParaRPr lang="en-US" sz="2400" dirty="0"/>
          </a:p>
          <a:p>
            <a:endParaRPr lang="en-US"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a:t>Step-by-Step: Work with </a:t>
            </a:r>
            <a:br>
              <a:rPr lang="en-US" b="1"/>
            </a:br>
            <a:r>
              <a:rPr lang="en-US" b="1"/>
              <a:t>a Different Slide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layouts that </a:t>
            </a:r>
            <a:r>
              <a:rPr lang="en-US" sz="2400" dirty="0" smtClean="0"/>
              <a:t/>
            </a:r>
            <a:br>
              <a:rPr lang="en-US" sz="2400" dirty="0" smtClean="0"/>
            </a:br>
            <a:r>
              <a:rPr lang="en-US" sz="2400" dirty="0" smtClean="0"/>
              <a:t>appear </a:t>
            </a:r>
            <a:r>
              <a:rPr lang="en-US" sz="2400" dirty="0"/>
              <a:t>in the slide </a:t>
            </a:r>
            <a:r>
              <a:rPr lang="en-US" sz="2400" dirty="0" smtClean="0"/>
              <a:t/>
            </a:r>
            <a:br>
              <a:rPr lang="en-US" sz="2400" dirty="0" smtClean="0"/>
            </a:br>
            <a:r>
              <a:rPr lang="en-US" sz="2400" dirty="0" smtClean="0"/>
              <a:t>layout </a:t>
            </a:r>
            <a:r>
              <a:rPr lang="en-US" sz="2400" dirty="0"/>
              <a:t>gallery </a:t>
            </a:r>
            <a:r>
              <a:rPr lang="en-US" sz="2400" dirty="0" smtClean="0"/>
              <a:t/>
            </a:r>
            <a:br>
              <a:rPr lang="en-US" sz="2400" dirty="0" smtClean="0"/>
            </a:br>
            <a:r>
              <a:rPr lang="en-US" sz="2400" dirty="0" smtClean="0"/>
              <a:t>depend </a:t>
            </a:r>
            <a:r>
              <a:rPr lang="en-US" sz="2400" dirty="0"/>
              <a:t>on the </a:t>
            </a:r>
            <a:r>
              <a:rPr lang="en-US" sz="2400" dirty="0" smtClean="0"/>
              <a:t/>
            </a:r>
            <a:br>
              <a:rPr lang="en-US" sz="2400" dirty="0" smtClean="0"/>
            </a:br>
            <a:r>
              <a:rPr lang="en-US" sz="2400" dirty="0" smtClean="0"/>
              <a:t>layouts </a:t>
            </a:r>
            <a:r>
              <a:rPr lang="en-US" sz="2400" dirty="0"/>
              <a:t>stored in </a:t>
            </a:r>
            <a:r>
              <a:rPr lang="en-US" sz="2400" dirty="0" smtClean="0"/>
              <a:t/>
            </a:r>
            <a:br>
              <a:rPr lang="en-US" sz="2400" dirty="0" smtClean="0"/>
            </a:br>
            <a:r>
              <a:rPr lang="en-US" sz="2400" dirty="0" smtClean="0"/>
              <a:t>the </a:t>
            </a:r>
            <a:r>
              <a:rPr lang="en-US" sz="2400" dirty="0"/>
              <a:t>Slide Master, </a:t>
            </a:r>
            <a:r>
              <a:rPr lang="en-US" sz="2400" dirty="0" smtClean="0"/>
              <a:t/>
            </a:r>
            <a:br>
              <a:rPr lang="en-US" sz="2400" dirty="0" smtClean="0"/>
            </a:br>
            <a:r>
              <a:rPr lang="en-US" sz="2400" dirty="0" smtClean="0"/>
              <a:t>which </a:t>
            </a:r>
            <a:r>
              <a:rPr lang="en-US" sz="2400" dirty="0"/>
              <a:t>you will </a:t>
            </a:r>
            <a:r>
              <a:rPr lang="en-US" sz="2400" dirty="0" smtClean="0"/>
              <a:t/>
            </a:r>
            <a:br>
              <a:rPr lang="en-US" sz="2400" dirty="0" smtClean="0"/>
            </a:br>
            <a:r>
              <a:rPr lang="en-US" sz="2400" dirty="0" smtClean="0"/>
              <a:t>learn </a:t>
            </a:r>
            <a:r>
              <a:rPr lang="en-US" sz="2400" dirty="0"/>
              <a:t>about later </a:t>
            </a:r>
            <a:r>
              <a:rPr lang="en-US" sz="2400" dirty="0" smtClean="0"/>
              <a:t/>
            </a:r>
            <a:br>
              <a:rPr lang="en-US" sz="2400" dirty="0" smtClean="0"/>
            </a:br>
            <a:r>
              <a:rPr lang="en-US" sz="2400" dirty="0" smtClean="0"/>
              <a:t>in </a:t>
            </a:r>
            <a:r>
              <a:rPr lang="en-US" sz="2400" dirty="0"/>
              <a:t>this lesson.</a:t>
            </a:r>
          </a:p>
        </p:txBody>
      </p:sp>
      <p:pic>
        <p:nvPicPr>
          <p:cNvPr id="4" name="Picture 3" descr="04.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760" y="1628800"/>
            <a:ext cx="5081880" cy="3797215"/>
          </a:xfrm>
          <a:prstGeom prst="rect">
            <a:avLst/>
          </a:prstGeom>
        </p:spPr>
      </p:pic>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Date, Footer, and Slide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Adding </a:t>
            </a:r>
            <a:r>
              <a:rPr lang="en-US" sz="2400" dirty="0"/>
              <a:t>a date, footer, and slide numbers to a presentation can help you identify and organize slides. </a:t>
            </a:r>
            <a:endParaRPr lang="en-US" sz="2400" dirty="0" smtClean="0"/>
          </a:p>
          <a:p>
            <a:r>
              <a:rPr lang="en-US" sz="2400" dirty="0" smtClean="0"/>
              <a:t>In </a:t>
            </a:r>
            <a:r>
              <a:rPr lang="en-US" sz="2400" dirty="0"/>
              <a:t>this exercise, you learn how to apply these useful elements to one or more slides</a:t>
            </a:r>
            <a:r>
              <a:rPr lang="en-US" sz="2400" dirty="0" smtClean="0"/>
              <a:t>.</a:t>
            </a:r>
            <a:endParaRPr lang="en-US" sz="2400" dirty="0"/>
          </a:p>
        </p:txBody>
      </p:sp>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Date, Footer, and Slide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a:t>footer</a:t>
            </a:r>
            <a:r>
              <a:rPr lang="en-US" sz="2400" dirty="0"/>
              <a:t> is text that repeats at the bottom of each slide in a presentation. </a:t>
            </a:r>
            <a:endParaRPr lang="en-US" sz="2400" dirty="0" smtClean="0"/>
          </a:p>
          <a:p>
            <a:r>
              <a:rPr lang="en-US" sz="2400" dirty="0" smtClean="0"/>
              <a:t>Use </a:t>
            </a:r>
            <a:r>
              <a:rPr lang="en-US" sz="2400" dirty="0"/>
              <a:t>a footer to record the slide title, company name, or other important information that you want the audience to keep in mind as they view the slides. </a:t>
            </a:r>
            <a:endParaRPr lang="en-US" sz="2400" dirty="0" smtClean="0"/>
          </a:p>
          <a:p>
            <a:r>
              <a:rPr lang="en-US" sz="2400" dirty="0" smtClean="0"/>
              <a:t>In </a:t>
            </a:r>
            <a:r>
              <a:rPr lang="en-US" sz="2400" dirty="0"/>
              <a:t>this exercise, you apply a footer, a date, and slide numbers to a PowerPoint presentation. </a:t>
            </a:r>
          </a:p>
        </p:txBody>
      </p:sp>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Date, </a:t>
            </a:r>
            <a:r>
              <a:rPr lang="en-US" b="1" dirty="0" smtClean="0"/>
              <a:t/>
            </a:r>
            <a:br>
              <a:rPr lang="en-US" b="1" dirty="0" smtClean="0"/>
            </a:br>
            <a:r>
              <a:rPr lang="en-US" b="1" dirty="0" smtClean="0"/>
              <a:t>Footer</a:t>
            </a:r>
            <a:r>
              <a:rPr lang="en-US" b="1" dirty="0"/>
              <a:t>, and Slide Numbers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Special Events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Insert</a:t>
            </a:r>
            <a:r>
              <a:rPr lang="en-US" sz="2200" dirty="0"/>
              <a:t> tab, and then click the </a:t>
            </a:r>
            <a:r>
              <a:rPr lang="en-US" sz="2200" b="1" dirty="0"/>
              <a:t>Header &amp; Footer</a:t>
            </a:r>
            <a:r>
              <a:rPr lang="en-US" sz="2200" dirty="0"/>
              <a:t> button. The Header and Footer dialog box opens.</a:t>
            </a:r>
          </a:p>
          <a:p>
            <a:pPr marL="457200" indent="-457200">
              <a:buFont typeface="+mj-lt"/>
              <a:buAutoNum type="arabicPeriod"/>
            </a:pPr>
            <a:r>
              <a:rPr lang="en-US" sz="2200" dirty="0" smtClean="0"/>
              <a:t>Click </a:t>
            </a:r>
            <a:r>
              <a:rPr lang="en-US" sz="2200" dirty="0"/>
              <a:t>the </a:t>
            </a:r>
            <a:r>
              <a:rPr lang="en-US" sz="2200" b="1" dirty="0"/>
              <a:t>Date and time</a:t>
            </a:r>
            <a:r>
              <a:rPr lang="en-US" sz="2200" dirty="0"/>
              <a:t> check box, and then click </a:t>
            </a:r>
            <a:r>
              <a:rPr lang="en-US" sz="2200" b="1" dirty="0"/>
              <a:t>Update automatically</a:t>
            </a:r>
            <a:r>
              <a:rPr lang="en-US" sz="2200" dirty="0"/>
              <a:t> if it isn’t already selected.</a:t>
            </a:r>
          </a:p>
          <a:p>
            <a:pPr marL="457200" indent="-457200">
              <a:buFont typeface="+mj-lt"/>
              <a:buAutoNum type="arabicPeriod"/>
            </a:pPr>
            <a:r>
              <a:rPr lang="en-US" sz="2200" dirty="0" smtClean="0"/>
              <a:t>Click </a:t>
            </a:r>
            <a:r>
              <a:rPr lang="en-US" sz="2200" dirty="0"/>
              <a:t>to select the </a:t>
            </a:r>
            <a:r>
              <a:rPr lang="en-US" sz="2200" b="1" dirty="0"/>
              <a:t>Slide number</a:t>
            </a:r>
            <a:r>
              <a:rPr lang="en-US" sz="2200" dirty="0"/>
              <a:t> check box.</a:t>
            </a:r>
          </a:p>
          <a:p>
            <a:pPr marL="457200" indent="-457200">
              <a:buFont typeface="+mj-lt"/>
              <a:buAutoNum type="arabicPeriod"/>
            </a:pPr>
            <a:r>
              <a:rPr lang="en-US" sz="2200" dirty="0" smtClean="0"/>
              <a:t>Click </a:t>
            </a:r>
            <a:r>
              <a:rPr lang="en-US" sz="2200" dirty="0"/>
              <a:t>the </a:t>
            </a:r>
            <a:r>
              <a:rPr lang="en-US" sz="2200" b="1" dirty="0"/>
              <a:t>Footer</a:t>
            </a:r>
            <a:r>
              <a:rPr lang="en-US" sz="2200" dirty="0"/>
              <a:t> check box and then type </a:t>
            </a:r>
            <a:r>
              <a:rPr lang="en-US" sz="2200" b="1" dirty="0"/>
              <a:t>Special Events</a:t>
            </a:r>
            <a:r>
              <a:rPr lang="en-US" sz="2200" dirty="0"/>
              <a:t> in the text box below the check box.</a:t>
            </a:r>
          </a:p>
          <a:p>
            <a:pPr marL="457200" indent="-457200">
              <a:buFont typeface="+mj-lt"/>
              <a:buAutoNum type="arabicPeriod"/>
            </a:pPr>
            <a:r>
              <a:rPr lang="en-US" sz="2200" dirty="0" smtClean="0"/>
              <a:t>Click </a:t>
            </a:r>
            <a:r>
              <a:rPr lang="en-US" sz="2200" dirty="0"/>
              <a:t>the </a:t>
            </a:r>
            <a:r>
              <a:rPr lang="en-US" sz="2200" b="1" dirty="0"/>
              <a:t>Don’t show on title slide</a:t>
            </a:r>
            <a:r>
              <a:rPr lang="en-US" sz="2200" dirty="0"/>
              <a:t> check box. The dialog box should resemble </a:t>
            </a:r>
            <a:r>
              <a:rPr lang="en-US" sz="2200" dirty="0" smtClean="0"/>
              <a:t>the figure on the next slide </a:t>
            </a:r>
            <a:r>
              <a:rPr lang="en-US" sz="2200" dirty="0"/>
              <a:t>at this point. The date will be today’s date rather than the date shown in </a:t>
            </a:r>
            <a:r>
              <a:rPr lang="en-US" sz="2200" dirty="0" smtClean="0"/>
              <a:t>the figure.</a:t>
            </a:r>
            <a:endParaRPr lang="en-US" sz="2200" dirty="0"/>
          </a:p>
          <a:p>
            <a:endParaRPr lang="en-US" sz="2400" dirty="0"/>
          </a:p>
          <a:p>
            <a:endParaRPr lang="en-US" sz="2400" dirty="0"/>
          </a:p>
        </p:txBody>
      </p:sp>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Date, </a:t>
            </a:r>
            <a:br>
              <a:rPr lang="en-US" b="1" dirty="0"/>
            </a:br>
            <a:r>
              <a:rPr lang="en-US" b="1" dirty="0"/>
              <a:t>Footer, and Slide Numbers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Apply to All</a:t>
            </a:r>
            <a:r>
              <a:rPr lang="en-US" sz="2400" dirty="0"/>
              <a:t> </a:t>
            </a:r>
            <a:r>
              <a:rPr lang="en-US" sz="2400" dirty="0" smtClean="0"/>
              <a:t>to apply </a:t>
            </a:r>
            <a:r>
              <a:rPr lang="en-US" sz="2400" dirty="0"/>
              <a:t>the </a:t>
            </a:r>
            <a:r>
              <a:rPr lang="en-US" sz="2400" dirty="0" smtClean="0"/>
              <a:t/>
            </a:r>
            <a:br>
              <a:rPr lang="en-US" sz="2400" dirty="0" smtClean="0"/>
            </a:br>
            <a:r>
              <a:rPr lang="en-US" sz="2400" dirty="0" smtClean="0"/>
              <a:t>date</a:t>
            </a:r>
            <a:r>
              <a:rPr lang="en-US" sz="2400" dirty="0"/>
              <a:t>, </a:t>
            </a:r>
            <a:r>
              <a:rPr lang="en-US" sz="2400" dirty="0" smtClean="0"/>
              <a:t>footer</a:t>
            </a:r>
            <a:r>
              <a:rPr lang="en-US" sz="2400" dirty="0"/>
              <a:t>, and slide </a:t>
            </a:r>
            <a:r>
              <a:rPr lang="en-US" sz="2400" dirty="0" smtClean="0"/>
              <a:t>number </a:t>
            </a:r>
            <a:br>
              <a:rPr lang="en-US" sz="2400" dirty="0" smtClean="0"/>
            </a:br>
            <a:r>
              <a:rPr lang="en-US" sz="2400" dirty="0" smtClean="0"/>
              <a:t>to </a:t>
            </a:r>
            <a:r>
              <a:rPr lang="en-US" sz="2400" dirty="0"/>
              <a:t>all </a:t>
            </a:r>
            <a:r>
              <a:rPr lang="en-US" sz="2400" dirty="0" smtClean="0"/>
              <a:t>slides except </a:t>
            </a:r>
            <a:r>
              <a:rPr lang="en-US" sz="2400" dirty="0"/>
              <a:t>the title slide. </a:t>
            </a:r>
            <a:r>
              <a:rPr lang="en-US" sz="2400" dirty="0" smtClean="0"/>
              <a:t/>
            </a:r>
            <a:br>
              <a:rPr lang="en-US" sz="2400" dirty="0" smtClean="0"/>
            </a:br>
            <a:r>
              <a:rPr lang="en-US" sz="2400" dirty="0" smtClean="0"/>
              <a:t>Slide </a:t>
            </a:r>
            <a:r>
              <a:rPr lang="en-US" sz="2400" dirty="0"/>
              <a:t>6 should look </a:t>
            </a:r>
            <a:r>
              <a:rPr lang="en-US" sz="2400" dirty="0" smtClean="0"/>
              <a:t>similar </a:t>
            </a:r>
            <a:r>
              <a:rPr lang="en-US" sz="2400" dirty="0"/>
              <a:t>to </a:t>
            </a:r>
            <a:r>
              <a:rPr lang="en-US" sz="2400" dirty="0" smtClean="0"/>
              <a:t/>
            </a:r>
            <a:br>
              <a:rPr lang="en-US" sz="2400" dirty="0" smtClean="0"/>
            </a:br>
            <a:r>
              <a:rPr lang="en-US" sz="2400" dirty="0" smtClean="0"/>
              <a:t>the lower right figure.</a:t>
            </a:r>
            <a:endParaRPr lang="en-US" sz="2400" dirty="0"/>
          </a:p>
          <a:p>
            <a:pPr marL="457200" indent="-457200">
              <a:buFont typeface="+mj-lt"/>
              <a:buAutoNum type="arabicPeriod" startAt="6"/>
            </a:pPr>
            <a:r>
              <a:rPr lang="en-US" sz="2400" b="1" dirty="0" smtClean="0"/>
              <a:t>SAVE</a:t>
            </a:r>
            <a:r>
              <a:rPr lang="en-US" sz="2400" dirty="0" smtClean="0"/>
              <a:t> </a:t>
            </a:r>
            <a:r>
              <a:rPr lang="en-US" sz="2400" dirty="0"/>
              <a:t>the </a:t>
            </a:r>
            <a:r>
              <a:rPr lang="en-US" sz="2400" dirty="0" smtClean="0"/>
              <a:t>presentation</a:t>
            </a:r>
            <a:r>
              <a:rPr lang="en-US" sz="2400" dirty="0"/>
              <a:t>.</a:t>
            </a:r>
          </a:p>
          <a:p>
            <a:r>
              <a:rPr lang="en-US" sz="2400" b="1" dirty="0"/>
              <a:t>LEAVE</a:t>
            </a:r>
            <a:r>
              <a:rPr lang="en-US" sz="2400" dirty="0"/>
              <a:t> the presentation open </a:t>
            </a:r>
            <a:r>
              <a:rPr lang="en-US" sz="2400" dirty="0" smtClean="0"/>
              <a:t/>
            </a:r>
            <a:br>
              <a:rPr lang="en-US" sz="2400" dirty="0" smtClean="0"/>
            </a:br>
            <a:r>
              <a:rPr lang="en-US" sz="2400" dirty="0" smtClean="0"/>
              <a:t>to </a:t>
            </a:r>
            <a:r>
              <a:rPr lang="en-US" sz="2400" dirty="0"/>
              <a:t>use in the next exercise.</a:t>
            </a:r>
          </a:p>
          <a:p>
            <a:endParaRPr lang="en-US" sz="2400" dirty="0"/>
          </a:p>
          <a:p>
            <a:endParaRPr lang="en-US" sz="2400" dirty="0"/>
          </a:p>
        </p:txBody>
      </p:sp>
      <p:pic>
        <p:nvPicPr>
          <p:cNvPr id="2" name="Picture 1" descr="04.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556792"/>
            <a:ext cx="2985261" cy="2557120"/>
          </a:xfrm>
          <a:prstGeom prst="rect">
            <a:avLst/>
          </a:prstGeom>
        </p:spPr>
      </p:pic>
      <p:pic>
        <p:nvPicPr>
          <p:cNvPr id="3" name="Picture 2" descr="04.1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7800" y="4227214"/>
            <a:ext cx="3465319" cy="1919586"/>
          </a:xfrm>
          <a:prstGeom prst="rect">
            <a:avLst/>
          </a:prstGeom>
        </p:spPr>
      </p:pic>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Date, </a:t>
            </a:r>
            <a:br>
              <a:rPr lang="en-US" b="1" dirty="0"/>
            </a:br>
            <a:r>
              <a:rPr lang="en-US" b="1" dirty="0"/>
              <a:t>Footer, and Slide Numbers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You have two choices when inserting a date: a date that automatically updates by changing to the current date each time the presentation is opened or a fixed date, which stays the same until you decide to change it. If it is important to indicate when slides were created or presented, use a fixed date.</a:t>
            </a:r>
          </a:p>
          <a:p>
            <a:r>
              <a:rPr lang="en-US" sz="2300" dirty="0" smtClean="0"/>
              <a:t>The </a:t>
            </a:r>
            <a:r>
              <a:rPr lang="en-US" sz="2300" dirty="0"/>
              <a:t>Header and Footer dialog box has another tab, the Header tab. When you create notes pages and handouts, you can specify a </a:t>
            </a:r>
            <a:r>
              <a:rPr lang="en-US" sz="2300" b="1" i="1" dirty="0"/>
              <a:t>header</a:t>
            </a:r>
            <a:r>
              <a:rPr lang="en-US" sz="2300" dirty="0"/>
              <a:t> to appear at the top of every page. A header is repeated </a:t>
            </a:r>
            <a:r>
              <a:rPr lang="en-US" sz="2300" dirty="0" smtClean="0"/>
              <a:t>text that appears </a:t>
            </a:r>
            <a:r>
              <a:rPr lang="en-US" sz="2300" dirty="0"/>
              <a:t>at the top of each page. Headers do not appear onscreen in Slide Show view—only on printouts. You can also create footers for notes pages and handouts.</a:t>
            </a:r>
          </a:p>
          <a:p>
            <a:endParaRPr lang="en-US" sz="2400" dirty="0"/>
          </a:p>
        </p:txBody>
      </p:sp>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Linking to Web Pages and Other Programs</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You </a:t>
            </a:r>
            <a:r>
              <a:rPr lang="en-US" sz="2300" dirty="0"/>
              <a:t>can set up </a:t>
            </a:r>
            <a:r>
              <a:rPr lang="en-US" sz="2300" b="1" i="1" dirty="0"/>
              <a:t>hyperlinks</a:t>
            </a:r>
            <a:r>
              <a:rPr lang="en-US" sz="2300" dirty="0"/>
              <a:t> (clickable shortcuts) on slides that allow you to jump to a specific slide in the presentation or to external content. </a:t>
            </a:r>
            <a:endParaRPr lang="en-US" sz="2300" dirty="0" smtClean="0"/>
          </a:p>
          <a:p>
            <a:r>
              <a:rPr lang="en-US" sz="2300" dirty="0" smtClean="0"/>
              <a:t>Hyperlinks </a:t>
            </a:r>
            <a:r>
              <a:rPr lang="en-US" sz="2300" dirty="0"/>
              <a:t>can be displayed as either text or a graphic.</a:t>
            </a:r>
          </a:p>
          <a:p>
            <a:r>
              <a:rPr lang="en-US" sz="2300" dirty="0" smtClean="0"/>
              <a:t>Use </a:t>
            </a:r>
            <a:r>
              <a:rPr lang="en-US" sz="2300" dirty="0"/>
              <a:t>the Insert Hyperlink dialog box to set up links between slides or from slides to other targets. (The </a:t>
            </a:r>
            <a:r>
              <a:rPr lang="en-US" sz="2300" i="1" dirty="0"/>
              <a:t>target</a:t>
            </a:r>
            <a:r>
              <a:rPr lang="en-US" sz="2300" dirty="0"/>
              <a:t> is the page, file, or slide that opens when you click a link.)  </a:t>
            </a:r>
            <a:endParaRPr lang="en-US" sz="2300" dirty="0" smtClean="0"/>
          </a:p>
          <a:p>
            <a:r>
              <a:rPr lang="en-US" sz="2300" dirty="0" smtClean="0"/>
              <a:t>If </a:t>
            </a:r>
            <a:r>
              <a:rPr lang="en-US" sz="2300" dirty="0"/>
              <a:t>you select text before inserting the hyperlink, that text will become the link that can be clicked. If you select a graphic before inserting the hyperlink, the hyperlink will be attached to the graphic, so that clicking it activates the hyperlink. </a:t>
            </a:r>
            <a:endParaRPr lang="en-US" sz="2300" dirty="0" smtClean="0"/>
          </a:p>
          <a:p>
            <a:r>
              <a:rPr lang="en-US" sz="2300" dirty="0" smtClean="0"/>
              <a:t>In </a:t>
            </a:r>
            <a:r>
              <a:rPr lang="en-US" sz="2300" dirty="0"/>
              <a:t>this exercise, you will create a text hyperlink</a:t>
            </a:r>
            <a:r>
              <a:rPr lang="en-US" sz="2300" dirty="0" smtClean="0"/>
              <a:t>.</a:t>
            </a:r>
            <a:endParaRPr lang="en-US" sz="2300" dirty="0"/>
          </a:p>
        </p:txBody>
      </p:sp>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Presentations with Themes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dirty="0"/>
              <a:t>PowerPoint </a:t>
            </a:r>
            <a:r>
              <a:rPr lang="en-US" sz="2400" b="1" i="1" dirty="0"/>
              <a:t>theme</a:t>
            </a:r>
            <a:r>
              <a:rPr lang="en-US" sz="2400" dirty="0"/>
              <a:t> includes a set of colors designed to work well together, a set of fonts (one for headings and one for body text), special effects that can be applied to objects such as pictures or shapes, and often a graphic background. </a:t>
            </a:r>
            <a:endParaRPr lang="en-US" sz="2400" dirty="0" smtClean="0"/>
          </a:p>
          <a:p>
            <a:r>
              <a:rPr lang="en-US" sz="2400" dirty="0" smtClean="0"/>
              <a:t>The </a:t>
            </a:r>
            <a:r>
              <a:rPr lang="en-US" sz="2400" dirty="0"/>
              <a:t>theme also controls the layout of placeholders on each slide. </a:t>
            </a:r>
            <a:endParaRPr lang="en-US" sz="2400" dirty="0" smtClean="0"/>
          </a:p>
          <a:p>
            <a:r>
              <a:rPr lang="en-US" sz="2400" dirty="0" smtClean="0"/>
              <a:t>Use </a:t>
            </a:r>
            <a:r>
              <a:rPr lang="en-US" sz="2400" dirty="0"/>
              <a:t>a theme to quickly apply a unified look to one or more slides in a presentation (or to the entire presentation). </a:t>
            </a:r>
            <a:endParaRPr lang="en-US" sz="2400" dirty="0" smtClean="0"/>
          </a:p>
          <a:p>
            <a:r>
              <a:rPr lang="en-US" sz="2400" dirty="0" smtClean="0"/>
              <a:t>You </a:t>
            </a:r>
            <a:r>
              <a:rPr lang="en-US" sz="2400" dirty="0"/>
              <a:t>can also modify a theme and save your changes as a new custom theme</a:t>
            </a:r>
            <a:r>
              <a:rPr lang="en-US" sz="2400" dirty="0" smtClean="0"/>
              <a:t>.</a:t>
            </a:r>
            <a:endParaRPr lang="en-US" sz="2400" dirty="0"/>
          </a:p>
        </p:txBody>
      </p:sp>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Text Hyperlink</a:t>
            </a:r>
          </a:p>
        </p:txBody>
      </p:sp>
      <p:sp>
        <p:nvSpPr>
          <p:cNvPr id="21506" name="Rectangle 3"/>
          <p:cNvSpPr>
            <a:spLocks noGrp="1" noChangeArrowheads="1"/>
          </p:cNvSpPr>
          <p:nvPr>
            <p:ph type="body" idx="1"/>
          </p:nvPr>
        </p:nvSpPr>
        <p:spPr>
          <a:xfrm>
            <a:off x="457200" y="1484784"/>
            <a:ext cx="8229600" cy="4876800"/>
          </a:xfrm>
        </p:spPr>
        <p:txBody>
          <a:bodyPr/>
          <a:lstStyle/>
          <a:p>
            <a:r>
              <a:rPr lang="en-US" sz="2100" b="1" dirty="0" smtClean="0"/>
              <a:t>USE</a:t>
            </a:r>
            <a:r>
              <a:rPr lang="en-US" sz="2100" dirty="0" smtClean="0"/>
              <a:t> </a:t>
            </a:r>
            <a:r>
              <a:rPr lang="en-US" sz="2100" dirty="0"/>
              <a:t>the </a:t>
            </a:r>
            <a:r>
              <a:rPr lang="en-US" sz="2100" b="1" i="1" dirty="0"/>
              <a:t>Special Events Final</a:t>
            </a:r>
            <a:r>
              <a:rPr lang="en-US" sz="2100" dirty="0"/>
              <a:t> presentation that is still open from the previous exercise.</a:t>
            </a:r>
          </a:p>
          <a:p>
            <a:pPr marL="457200" indent="-457200">
              <a:buFont typeface="+mj-lt"/>
              <a:buAutoNum type="arabicPeriod"/>
            </a:pPr>
            <a:r>
              <a:rPr lang="en-US" sz="2100" dirty="0" smtClean="0"/>
              <a:t>Go </a:t>
            </a:r>
            <a:r>
              <a:rPr lang="en-US" sz="2100" dirty="0"/>
              <a:t>to slide 6, and select the website address (</a:t>
            </a:r>
            <a:r>
              <a:rPr lang="en-US" sz="2100" b="1" dirty="0" err="1">
                <a:hlinkClick r:id="rId3"/>
              </a:rPr>
              <a:t>www.southridgevideo.com</a:t>
            </a:r>
            <a:r>
              <a:rPr lang="en-US" sz="2100" dirty="0"/>
              <a:t>).</a:t>
            </a:r>
          </a:p>
          <a:p>
            <a:pPr marL="457200" indent="-457200">
              <a:buFont typeface="+mj-lt"/>
              <a:buAutoNum type="arabicPeriod"/>
            </a:pPr>
            <a:r>
              <a:rPr lang="en-US" sz="2100" dirty="0" smtClean="0"/>
              <a:t>Click </a:t>
            </a:r>
            <a:r>
              <a:rPr lang="en-US" sz="2100" dirty="0"/>
              <a:t>the </a:t>
            </a:r>
            <a:r>
              <a:rPr lang="en-US" sz="2100" b="1" dirty="0"/>
              <a:t>Hyperlink</a:t>
            </a:r>
            <a:r>
              <a:rPr lang="en-US" sz="2100" dirty="0"/>
              <a:t> button on the Insert tab. The Insert Hyperlink dialog box opens.</a:t>
            </a:r>
          </a:p>
          <a:p>
            <a:pPr marL="457200" indent="-457200">
              <a:buFont typeface="+mj-lt"/>
              <a:buAutoNum type="arabicPeriod"/>
            </a:pPr>
            <a:r>
              <a:rPr lang="en-US" sz="2100" dirty="0" smtClean="0"/>
              <a:t>Click </a:t>
            </a:r>
            <a:r>
              <a:rPr lang="en-US" sz="2100" dirty="0"/>
              <a:t>in the </a:t>
            </a:r>
            <a:r>
              <a:rPr lang="en-US" sz="2100" b="1" dirty="0"/>
              <a:t>Address</a:t>
            </a:r>
            <a:r>
              <a:rPr lang="en-US" sz="2100" dirty="0"/>
              <a:t> box and type </a:t>
            </a:r>
            <a:r>
              <a:rPr lang="en-US" sz="2100" b="1" dirty="0"/>
              <a:t>http://</a:t>
            </a:r>
            <a:r>
              <a:rPr lang="en-US" sz="2100" b="1" dirty="0" err="1"/>
              <a:t>www.southridgevideo.com</a:t>
            </a:r>
            <a:r>
              <a:rPr lang="en-US" sz="2100" dirty="0"/>
              <a:t> as the target of the link text (see </a:t>
            </a:r>
            <a:r>
              <a:rPr lang="en-US" sz="2100" dirty="0" smtClean="0"/>
              <a:t>below).</a:t>
            </a:r>
            <a:endParaRPr lang="en-US" sz="2100" dirty="0"/>
          </a:p>
        </p:txBody>
      </p:sp>
      <p:pic>
        <p:nvPicPr>
          <p:cNvPr id="2" name="Picture 1" descr="04.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1440" y="4365104"/>
            <a:ext cx="4941520" cy="2037037"/>
          </a:xfrm>
          <a:prstGeom prst="rect">
            <a:avLst/>
          </a:prstGeom>
        </p:spPr>
      </p:pic>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Text Hyperlink</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OK</a:t>
            </a:r>
            <a:r>
              <a:rPr lang="en-US" sz="2400" dirty="0"/>
              <a:t>. The website address is formatted with the theme’s hyperlink color and an underline.</a:t>
            </a:r>
          </a:p>
          <a:p>
            <a:pPr marL="457200" indent="-457200">
              <a:buFont typeface="+mj-lt"/>
              <a:buAutoNum type="arabicPeriod" startAt="4"/>
            </a:pPr>
            <a:r>
              <a:rPr lang="en-US" sz="2400" dirty="0" smtClean="0"/>
              <a:t>Go </a:t>
            </a:r>
            <a:r>
              <a:rPr lang="en-US" sz="2400" dirty="0"/>
              <a:t>to slide 1, and select </a:t>
            </a:r>
            <a:r>
              <a:rPr lang="en-US" sz="2400" b="1" dirty="0" err="1"/>
              <a:t>Southridge</a:t>
            </a:r>
            <a:r>
              <a:rPr lang="en-US" sz="2400" b="1" dirty="0"/>
              <a:t> Video</a:t>
            </a:r>
            <a:r>
              <a:rPr lang="en-US" sz="2400" dirty="0"/>
              <a:t>.</a:t>
            </a:r>
          </a:p>
          <a:p>
            <a:pPr marL="457200" indent="-457200">
              <a:buFont typeface="+mj-lt"/>
              <a:buAutoNum type="arabicPeriod" startAt="4"/>
            </a:pPr>
            <a:r>
              <a:rPr lang="en-US" sz="2400" dirty="0" smtClean="0"/>
              <a:t>Click </a:t>
            </a:r>
            <a:r>
              <a:rPr lang="en-US" sz="2400" dirty="0"/>
              <a:t>the </a:t>
            </a:r>
            <a:r>
              <a:rPr lang="en-US" sz="2400" b="1" dirty="0"/>
              <a:t>Hyperlink</a:t>
            </a:r>
            <a:r>
              <a:rPr lang="en-US" sz="2400" dirty="0"/>
              <a:t> button on the Insert tab. The Insert Hyperlink dialog box opens.</a:t>
            </a:r>
          </a:p>
          <a:p>
            <a:pPr marL="457200" indent="-457200">
              <a:buFont typeface="+mj-lt"/>
              <a:buAutoNum type="arabicPeriod" startAt="4"/>
            </a:pPr>
            <a:r>
              <a:rPr lang="en-US" sz="2400" dirty="0" smtClean="0"/>
              <a:t>In </a:t>
            </a:r>
            <a:r>
              <a:rPr lang="en-US" sz="2400" dirty="0"/>
              <a:t>the Link To list on the left side of the dialog box click </a:t>
            </a:r>
            <a:r>
              <a:rPr lang="en-US" sz="2400" b="1" dirty="0"/>
              <a:t>Place in This Document</a:t>
            </a:r>
            <a:r>
              <a:rPr lang="en-US" sz="2400" dirty="0"/>
              <a:t>. A list of slides from the current presentation appears</a:t>
            </a:r>
            <a:r>
              <a:rPr lang="en-US" sz="2400" dirty="0" smtClean="0"/>
              <a:t>.</a:t>
            </a:r>
            <a:endParaRPr lang="en-US" sz="2400" dirty="0"/>
          </a:p>
        </p:txBody>
      </p:sp>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Text Hyperlink</a:t>
            </a:r>
            <a:endParaRPr lang="en-US" dirty="0" smtClean="0">
              <a:ea typeface="+mj-ea"/>
              <a:cs typeface="+mj-cs"/>
            </a:endParaRPr>
          </a:p>
        </p:txBody>
      </p:sp>
      <p:sp>
        <p:nvSpPr>
          <p:cNvPr id="21506" name="Rectangle 3"/>
          <p:cNvSpPr>
            <a:spLocks noGrp="1" noChangeArrowheads="1"/>
          </p:cNvSpPr>
          <p:nvPr>
            <p:ph type="body" idx="1"/>
          </p:nvPr>
        </p:nvSpPr>
        <p:spPr>
          <a:xfrm>
            <a:off x="457200" y="4293096"/>
            <a:ext cx="8229600" cy="2183904"/>
          </a:xfrm>
        </p:spPr>
        <p:txBody>
          <a:bodyPr/>
          <a:lstStyle/>
          <a:p>
            <a:pPr marL="457200" indent="-457200">
              <a:buFont typeface="+mj-lt"/>
              <a:buAutoNum type="arabicPeriod" startAt="8"/>
            </a:pPr>
            <a:r>
              <a:rPr lang="en-US" sz="2400" dirty="0"/>
              <a:t>Click </a:t>
            </a:r>
            <a:r>
              <a:rPr lang="en-US" sz="2400" b="1" dirty="0"/>
              <a:t>6</a:t>
            </a:r>
            <a:r>
              <a:rPr lang="en-US" sz="2400" dirty="0"/>
              <a:t>.</a:t>
            </a:r>
            <a:r>
              <a:rPr lang="en-US" sz="2400" b="1" dirty="0"/>
              <a:t> Contact Information</a:t>
            </a:r>
            <a:r>
              <a:rPr lang="en-US" sz="2400" dirty="0"/>
              <a:t>,</a:t>
            </a:r>
            <a:r>
              <a:rPr lang="en-US" sz="2400" b="1" dirty="0"/>
              <a:t> </a:t>
            </a:r>
            <a:r>
              <a:rPr lang="en-US" sz="2400" dirty="0"/>
              <a:t>as shown </a:t>
            </a:r>
            <a:r>
              <a:rPr lang="en-US" sz="2400" dirty="0" smtClean="0"/>
              <a:t>above.</a:t>
            </a:r>
            <a:endParaRPr lang="en-US" sz="2400" dirty="0"/>
          </a:p>
          <a:p>
            <a:pPr marL="457200" indent="-457200">
              <a:buFont typeface="+mj-lt"/>
              <a:buAutoNum type="arabicPeriod" startAt="8"/>
            </a:pPr>
            <a:r>
              <a:rPr lang="en-US" sz="2400" dirty="0" smtClean="0"/>
              <a:t>Click </a:t>
            </a:r>
            <a:r>
              <a:rPr lang="en-US" sz="2400" b="1" dirty="0"/>
              <a:t>OK; </a:t>
            </a:r>
            <a:r>
              <a:rPr lang="en-US" sz="2400" dirty="0"/>
              <a:t>PowerPoint identifies slide 6 as the target for this hyperlink. </a:t>
            </a:r>
          </a:p>
          <a:p>
            <a:pPr marL="457200" indent="-457200">
              <a:buFont typeface="+mj-lt"/>
              <a:buAutoNum type="arabicPeriod" startAt="8"/>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4" name="Picture 3" descr="04.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628800"/>
            <a:ext cx="6156960" cy="2331496"/>
          </a:xfrm>
          <a:prstGeom prst="rect">
            <a:avLst/>
          </a:prstGeom>
        </p:spPr>
      </p:pic>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Text Hyperlink</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000" dirty="0" smtClean="0"/>
              <a:t>Choose </a:t>
            </a:r>
            <a:r>
              <a:rPr lang="en-US" sz="2000" b="1" dirty="0"/>
              <a:t>Existing File or Web Page</a:t>
            </a:r>
            <a:r>
              <a:rPr lang="en-US" sz="2000" dirty="0"/>
              <a:t> to link to any Web page or any file on your system or network. Use the Look in box, the Browse the Web button, or the Browse File button to locate the desired page or file, or type the URL or path in the Address box.</a:t>
            </a:r>
          </a:p>
          <a:p>
            <a:pPr lvl="0"/>
            <a:r>
              <a:rPr lang="en-US" sz="2000" dirty="0"/>
              <a:t>Choose </a:t>
            </a:r>
            <a:r>
              <a:rPr lang="en-US" sz="2000" b="1" dirty="0"/>
              <a:t>Place in This Document</a:t>
            </a:r>
            <a:r>
              <a:rPr lang="en-US" sz="2000" dirty="0"/>
              <a:t> to display a list of the current presentation’s slides and custom shows. Click the slide or custom show that you want to display when the link is clicked.</a:t>
            </a:r>
          </a:p>
          <a:p>
            <a:pPr lvl="0"/>
            <a:r>
              <a:rPr lang="en-US" sz="2000" dirty="0"/>
              <a:t>Choose </a:t>
            </a:r>
            <a:r>
              <a:rPr lang="en-US" sz="2000" b="1" dirty="0"/>
              <a:t>Create New Document</a:t>
            </a:r>
            <a:r>
              <a:rPr lang="en-US" sz="2000" dirty="0"/>
              <a:t> to create a link to a new document. You supply the path and the name for the new document and then choose whether to add content to the document now or later.</a:t>
            </a:r>
          </a:p>
          <a:p>
            <a:pPr lvl="0"/>
            <a:r>
              <a:rPr lang="en-US" sz="2000" dirty="0"/>
              <a:t>Choose </a:t>
            </a:r>
            <a:r>
              <a:rPr lang="en-US" sz="2000" b="1" dirty="0"/>
              <a:t>Email Address</a:t>
            </a:r>
            <a:r>
              <a:rPr lang="en-US" sz="2000" dirty="0"/>
              <a:t> to type an email address to which you want to link.</a:t>
            </a:r>
          </a:p>
          <a:p>
            <a:r>
              <a:rPr lang="en-US" sz="2000" dirty="0"/>
              <a:t>You can add hyperlinks to a slide in Normal view, but the links will work only in Slide Show view.</a:t>
            </a:r>
          </a:p>
          <a:p>
            <a:endParaRPr lang="en-US"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Graphical Hyperlink</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Hyperlinks </a:t>
            </a:r>
            <a:r>
              <a:rPr lang="en-US" sz="2400" dirty="0"/>
              <a:t>can be attached to graphics, so that when you click the graphic, the hyperlink executes. </a:t>
            </a:r>
            <a:endParaRPr lang="en-US" sz="2400" dirty="0" smtClean="0"/>
          </a:p>
          <a:p>
            <a:r>
              <a:rPr lang="en-US" sz="2400" dirty="0" smtClean="0"/>
              <a:t>In </a:t>
            </a:r>
            <a:r>
              <a:rPr lang="en-US" sz="2400" dirty="0"/>
              <a:t>this exercise, you will make an existing graphic into a hyperlink</a:t>
            </a:r>
            <a:r>
              <a:rPr lang="en-US" sz="2400" dirty="0" smtClean="0"/>
              <a:t>.</a:t>
            </a:r>
            <a:endParaRPr lang="en-US" sz="2400" dirty="0"/>
          </a:p>
        </p:txBody>
      </p:sp>
    </p:spTree>
    <p:extLst>
      <p:ext uri="{BB962C8B-B14F-4D97-AF65-F5344CB8AC3E}">
        <p14:creationId xmlns:p14="http://schemas.microsoft.com/office/powerpoint/2010/main"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Graphical Hyperlink</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Special Events Final</a:t>
            </a:r>
            <a:r>
              <a:rPr lang="en-US" sz="2300" dirty="0"/>
              <a:t> presentation that is still open from the previous exercise.</a:t>
            </a:r>
          </a:p>
          <a:p>
            <a:pPr marL="457200" indent="-457200">
              <a:buFont typeface="+mj-lt"/>
              <a:buAutoNum type="arabicPeriod"/>
            </a:pPr>
            <a:r>
              <a:rPr lang="en-US" sz="2300" dirty="0" smtClean="0"/>
              <a:t>Go </a:t>
            </a:r>
            <a:r>
              <a:rPr lang="en-US" sz="2300" dirty="0"/>
              <a:t>to slide 4, and click the photo to select it.</a:t>
            </a:r>
          </a:p>
          <a:p>
            <a:pPr marL="457200" indent="-457200">
              <a:buFont typeface="+mj-lt"/>
              <a:buAutoNum type="arabicPeriod"/>
            </a:pPr>
            <a:r>
              <a:rPr lang="en-US" sz="2300" dirty="0" smtClean="0"/>
              <a:t>Press </a:t>
            </a:r>
            <a:r>
              <a:rPr lang="en-US" sz="2300" b="1" dirty="0" err="1"/>
              <a:t>Ctrl</a:t>
            </a:r>
            <a:r>
              <a:rPr lang="en-US" sz="2300" dirty="0" err="1"/>
              <a:t>+</a:t>
            </a:r>
            <a:r>
              <a:rPr lang="en-US" sz="2300" b="1" dirty="0" err="1"/>
              <a:t>K</a:t>
            </a:r>
            <a:r>
              <a:rPr lang="en-US" sz="2300" dirty="0"/>
              <a:t> to open the Insert Hyperlink dialog box. (This is a keyboard shortcut for the Insert, Hyperlink command you used previously.)</a:t>
            </a:r>
          </a:p>
          <a:p>
            <a:pPr marL="457200" indent="-457200">
              <a:buFont typeface="+mj-lt"/>
              <a:buAutoNum type="arabicPeriod"/>
            </a:pPr>
            <a:r>
              <a:rPr lang="en-US" sz="2300" dirty="0" smtClean="0"/>
              <a:t>Click </a:t>
            </a:r>
            <a:r>
              <a:rPr lang="en-US" sz="2300" b="1" dirty="0"/>
              <a:t>Place in This Document</a:t>
            </a:r>
            <a:r>
              <a:rPr lang="en-US" sz="2300" dirty="0"/>
              <a:t>. A list of slides from the current presentation appears.</a:t>
            </a:r>
          </a:p>
          <a:p>
            <a:pPr marL="457200" indent="-457200">
              <a:buFont typeface="+mj-lt"/>
              <a:buAutoNum type="arabicPeriod"/>
            </a:pPr>
            <a:r>
              <a:rPr lang="en-US" sz="2300" dirty="0" smtClean="0"/>
              <a:t>Click </a:t>
            </a:r>
            <a:r>
              <a:rPr lang="en-US" sz="2300" b="1" dirty="0"/>
              <a:t>6</a:t>
            </a:r>
            <a:r>
              <a:rPr lang="en-US" sz="2300" dirty="0"/>
              <a:t>. </a:t>
            </a:r>
            <a:r>
              <a:rPr lang="en-US" sz="2300" b="1" dirty="0"/>
              <a:t>Contact Information</a:t>
            </a:r>
            <a:r>
              <a:rPr lang="en-US" sz="2300" dirty="0"/>
              <a:t>.</a:t>
            </a:r>
          </a:p>
          <a:p>
            <a:pPr marL="457200" indent="-457200">
              <a:buFont typeface="+mj-lt"/>
              <a:buAutoNum type="arabicPeriod"/>
            </a:pPr>
            <a:r>
              <a:rPr lang="en-US" sz="2300" dirty="0" smtClean="0"/>
              <a:t>Click </a:t>
            </a:r>
            <a:r>
              <a:rPr lang="en-US" sz="2300" b="1" dirty="0"/>
              <a:t>OK</a:t>
            </a:r>
            <a:r>
              <a:rPr lang="en-US" sz="2300" dirty="0"/>
              <a:t>.</a:t>
            </a:r>
          </a:p>
          <a:p>
            <a:pPr marL="457200" indent="-457200">
              <a:buFont typeface="+mj-lt"/>
              <a:buAutoNum type="arabicPeriod"/>
            </a:pPr>
            <a:r>
              <a:rPr lang="en-US" sz="2300" b="1" dirty="0" smtClean="0"/>
              <a:t>SAVE</a:t>
            </a:r>
            <a:r>
              <a:rPr lang="en-US" sz="2300" dirty="0" smtClean="0"/>
              <a:t> </a:t>
            </a:r>
            <a:r>
              <a:rPr lang="en-US" sz="2300" dirty="0"/>
              <a:t>the presentation.</a:t>
            </a:r>
          </a:p>
          <a:p>
            <a:r>
              <a:rPr lang="en-US" sz="2300" b="1" dirty="0"/>
              <a:t>LEAVE</a:t>
            </a:r>
            <a:r>
              <a:rPr lang="en-US" sz="2300" dirty="0"/>
              <a:t> the presentation open to use in the next exercise.</a:t>
            </a:r>
          </a:p>
          <a:p>
            <a:endParaRPr lang="en-US" sz="2400" dirty="0"/>
          </a:p>
          <a:p>
            <a:endParaRPr lang="en-US" sz="2400" dirty="0"/>
          </a:p>
        </p:txBody>
      </p:sp>
    </p:spTree>
    <p:extLst>
      <p:ext uri="{BB962C8B-B14F-4D97-AF65-F5344CB8AC3E}">
        <p14:creationId xmlns:p14="http://schemas.microsoft.com/office/powerpoint/2010/main"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Graphical Hyperlink</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If you need to change a link’s target, click anywhere in the link and then click the Hyperlink button, or right-click it and click Edit Hyperlink. The Edit Hyperlink dialog box opens, offering the same functionality as the Insert Hyperlink dialog box. You can remove a link by right-clicking the link and selecting Remove Hyperlink from the shortcut menu.</a:t>
            </a:r>
          </a:p>
          <a:p>
            <a:endParaRPr lang="en-US" sz="2400" dirty="0"/>
          </a:p>
        </p:txBody>
      </p:sp>
    </p:spTree>
    <p:extLst>
      <p:ext uri="{BB962C8B-B14F-4D97-AF65-F5344CB8AC3E}">
        <p14:creationId xmlns:p14="http://schemas.microsoft.com/office/powerpoint/2010/main"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an Action to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Use </a:t>
            </a:r>
            <a:r>
              <a:rPr lang="en-US" sz="2400" b="1" i="1" dirty="0"/>
              <a:t>actions</a:t>
            </a:r>
            <a:r>
              <a:rPr lang="en-US" sz="2400" dirty="0"/>
              <a:t> to perform tasks such as jumping to a new slide or starting a different program. </a:t>
            </a:r>
            <a:endParaRPr lang="en-US" sz="2400" dirty="0" smtClean="0"/>
          </a:p>
          <a:p>
            <a:r>
              <a:rPr lang="en-US" sz="2400" dirty="0" smtClean="0"/>
              <a:t>Actions </a:t>
            </a:r>
            <a:r>
              <a:rPr lang="en-US" sz="2400" dirty="0"/>
              <a:t>can be applied to text or shapes such as </a:t>
            </a:r>
            <a:r>
              <a:rPr lang="en-US" sz="2400" b="1" i="1" dirty="0"/>
              <a:t>action buttons</a:t>
            </a:r>
            <a:r>
              <a:rPr lang="en-US" sz="2400" dirty="0"/>
              <a:t>. An action button is a shape from the Shapes gallery to which you can assign a hyperlink or some other action. (You can assign actions to any object, not just an action button. However, action buttons are specifically designed for that purpose.)  </a:t>
            </a:r>
          </a:p>
          <a:p>
            <a:r>
              <a:rPr lang="en-US" sz="2400" dirty="0" smtClean="0"/>
              <a:t>You </a:t>
            </a:r>
            <a:r>
              <a:rPr lang="en-US" sz="2400" dirty="0"/>
              <a:t>can use action settings to run a particular program, run a macro, or perform an action with an object such as an embedded Excel worksheet. You can also play a sound from a list of default sounds or any sound file on your system</a:t>
            </a:r>
            <a:r>
              <a:rPr lang="en-US" sz="2400" dirty="0" smtClean="0"/>
              <a:t>.</a:t>
            </a:r>
            <a:endParaRPr lang="en-US" sz="2400" dirty="0"/>
          </a:p>
        </p:txBody>
      </p:sp>
    </p:spTree>
    <p:extLst>
      <p:ext uri="{BB962C8B-B14F-4D97-AF65-F5344CB8AC3E}">
        <p14:creationId xmlns:p14="http://schemas.microsoft.com/office/powerpoint/2010/main"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an Action to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Special Events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5.</a:t>
            </a:r>
          </a:p>
          <a:p>
            <a:pPr marL="457200" indent="-457200">
              <a:buFont typeface="+mj-lt"/>
              <a:buAutoNum type="arabicPeriod"/>
            </a:pPr>
            <a:r>
              <a:rPr lang="en-US" sz="2400" dirty="0" smtClean="0"/>
              <a:t>Click </a:t>
            </a:r>
            <a:r>
              <a:rPr lang="en-US" sz="2400" dirty="0"/>
              <a:t>the </a:t>
            </a:r>
            <a:r>
              <a:rPr lang="en-US" sz="2400" b="1" dirty="0"/>
              <a:t>Shapes</a:t>
            </a:r>
            <a:r>
              <a:rPr lang="en-US" sz="2400" dirty="0"/>
              <a:t> </a:t>
            </a:r>
            <a:r>
              <a:rPr lang="en-US" sz="2400" dirty="0" smtClean="0"/>
              <a:t/>
            </a:r>
            <a:br>
              <a:rPr lang="en-US" sz="2400" dirty="0" smtClean="0"/>
            </a:br>
            <a:r>
              <a:rPr lang="en-US" sz="2400" dirty="0" smtClean="0"/>
              <a:t>button </a:t>
            </a:r>
            <a:r>
              <a:rPr lang="en-US" sz="2400" dirty="0"/>
              <a:t>on </a:t>
            </a:r>
            <a:r>
              <a:rPr lang="en-US" sz="2400" dirty="0" smtClean="0"/>
              <a:t>the </a:t>
            </a:r>
            <a:br>
              <a:rPr lang="en-US" sz="2400" dirty="0" smtClean="0"/>
            </a:br>
            <a:r>
              <a:rPr lang="en-US" sz="2400" dirty="0" smtClean="0"/>
              <a:t>Insert tab </a:t>
            </a:r>
            <a:r>
              <a:rPr lang="en-US" sz="2400" dirty="0"/>
              <a:t>to display </a:t>
            </a:r>
            <a:r>
              <a:rPr lang="en-US" sz="2400" dirty="0" smtClean="0"/>
              <a:t/>
            </a:r>
            <a:br>
              <a:rPr lang="en-US" sz="2400" dirty="0" smtClean="0"/>
            </a:br>
            <a:r>
              <a:rPr lang="en-US" sz="2400" dirty="0" smtClean="0"/>
              <a:t>a </a:t>
            </a:r>
            <a:r>
              <a:rPr lang="en-US" sz="2400" dirty="0"/>
              <a:t>gallery of drawing </a:t>
            </a:r>
            <a:r>
              <a:rPr lang="en-US" sz="2400" dirty="0" smtClean="0"/>
              <a:t/>
            </a:r>
            <a:br>
              <a:rPr lang="en-US" sz="2400" dirty="0" smtClean="0"/>
            </a:br>
            <a:r>
              <a:rPr lang="en-US" sz="2400" dirty="0" smtClean="0"/>
              <a:t>shapes</a:t>
            </a:r>
            <a:r>
              <a:rPr lang="en-US" sz="2400" dirty="0"/>
              <a:t>.</a:t>
            </a:r>
          </a:p>
          <a:p>
            <a:pPr marL="457200" indent="-457200">
              <a:buFont typeface="+mj-lt"/>
              <a:buAutoNum type="arabicPeriod"/>
            </a:pPr>
            <a:r>
              <a:rPr lang="en-US" sz="2400" dirty="0" smtClean="0"/>
              <a:t>Click </a:t>
            </a:r>
            <a:r>
              <a:rPr lang="en-US" sz="2400" dirty="0"/>
              <a:t>the </a:t>
            </a:r>
            <a:r>
              <a:rPr lang="en-US" sz="2400" b="1" dirty="0"/>
              <a:t>Action </a:t>
            </a:r>
            <a:r>
              <a:rPr lang="en-US" sz="2400" b="1" dirty="0" smtClean="0"/>
              <a:t/>
            </a:r>
            <a:br>
              <a:rPr lang="en-US" sz="2400" b="1" dirty="0" smtClean="0"/>
            </a:br>
            <a:r>
              <a:rPr lang="en-US" sz="2400" b="1" dirty="0" smtClean="0"/>
              <a:t>Button</a:t>
            </a:r>
            <a:r>
              <a:rPr lang="en-US" sz="2400" b="1" dirty="0"/>
              <a:t>: Information</a:t>
            </a:r>
            <a:r>
              <a:rPr lang="en-US" sz="2400" dirty="0"/>
              <a:t> </a:t>
            </a:r>
            <a:r>
              <a:rPr lang="en-US" sz="2400" dirty="0" smtClean="0"/>
              <a:t/>
            </a:r>
            <a:br>
              <a:rPr lang="en-US" sz="2400" dirty="0" smtClean="0"/>
            </a:br>
            <a:r>
              <a:rPr lang="en-US" sz="2400" dirty="0" smtClean="0"/>
              <a:t>shape </a:t>
            </a:r>
            <a:r>
              <a:rPr lang="en-US" sz="2400" dirty="0"/>
              <a:t>in the middle </a:t>
            </a:r>
            <a:r>
              <a:rPr lang="en-US" sz="2400" dirty="0" smtClean="0"/>
              <a:t/>
            </a:r>
            <a:br>
              <a:rPr lang="en-US" sz="2400" dirty="0" smtClean="0"/>
            </a:br>
            <a:r>
              <a:rPr lang="en-US" sz="2400" dirty="0" smtClean="0"/>
              <a:t>of </a:t>
            </a:r>
            <a:r>
              <a:rPr lang="en-US" sz="2400" dirty="0"/>
              <a:t>the last row of shapes, as shown </a:t>
            </a:r>
            <a:r>
              <a:rPr lang="en-US" sz="2400" dirty="0" smtClean="0"/>
              <a:t>above.</a:t>
            </a:r>
            <a:endParaRPr lang="en-US" sz="2400" dirty="0"/>
          </a:p>
          <a:p>
            <a:endParaRPr lang="en-US" sz="2400" dirty="0"/>
          </a:p>
          <a:p>
            <a:endParaRPr lang="en-US" sz="2400" dirty="0"/>
          </a:p>
        </p:txBody>
      </p:sp>
      <p:pic>
        <p:nvPicPr>
          <p:cNvPr id="2" name="Picture 1" descr="04.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6" y="2348880"/>
            <a:ext cx="5040144" cy="3287266"/>
          </a:xfrm>
          <a:prstGeom prst="rect">
            <a:avLst/>
          </a:prstGeom>
        </p:spPr>
      </p:pic>
    </p:spTree>
    <p:extLst>
      <p:ext uri="{BB962C8B-B14F-4D97-AF65-F5344CB8AC3E}">
        <p14:creationId xmlns:p14="http://schemas.microsoft.com/office/powerpoint/2010/main"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 Action to a Slide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300" dirty="0"/>
              <a:t>The pointer changes to a crosshair. Click near the bottom of the slide to draw the button there at its default size. As soon as you release the mouse button, the Action ­Settings dialog box opens.</a:t>
            </a:r>
          </a:p>
          <a:p>
            <a:pPr marL="457200" indent="-457200">
              <a:buFont typeface="+mj-lt"/>
              <a:buAutoNum type="arabicPeriod" startAt="4"/>
            </a:pPr>
            <a:r>
              <a:rPr lang="en-US" sz="2300" dirty="0" smtClean="0"/>
              <a:t>Click </a:t>
            </a:r>
            <a:r>
              <a:rPr lang="en-US" sz="2300" b="1" dirty="0"/>
              <a:t>Hyperlink to</a:t>
            </a:r>
            <a:r>
              <a:rPr lang="en-US" sz="2300" dirty="0"/>
              <a:t> and </a:t>
            </a:r>
            <a:r>
              <a:rPr lang="en-US" sz="2300" dirty="0" smtClean="0"/>
              <a:t/>
            </a:r>
            <a:br>
              <a:rPr lang="en-US" sz="2300" dirty="0" smtClean="0"/>
            </a:br>
            <a:r>
              <a:rPr lang="en-US" sz="2300" dirty="0" smtClean="0"/>
              <a:t>then </a:t>
            </a:r>
            <a:r>
              <a:rPr lang="en-US" sz="2300" dirty="0"/>
              <a:t>click the drop</a:t>
            </a:r>
            <a:r>
              <a:rPr lang="en-US" sz="2300" dirty="0" smtClean="0"/>
              <a:t>-</a:t>
            </a:r>
            <a:br>
              <a:rPr lang="en-US" sz="2300" dirty="0" smtClean="0"/>
            </a:br>
            <a:r>
              <a:rPr lang="en-US" sz="2300" dirty="0" smtClean="0"/>
              <a:t>down </a:t>
            </a:r>
            <a:r>
              <a:rPr lang="en-US" sz="2300" dirty="0"/>
              <a:t>arrow of the </a:t>
            </a:r>
            <a:r>
              <a:rPr lang="en-US" sz="2300" dirty="0" smtClean="0"/>
              <a:t/>
            </a:r>
            <a:br>
              <a:rPr lang="en-US" sz="2300" dirty="0" smtClean="0"/>
            </a:br>
            <a:r>
              <a:rPr lang="en-US" sz="2300" dirty="0" smtClean="0"/>
              <a:t>text </a:t>
            </a:r>
            <a:r>
              <a:rPr lang="en-US" sz="2300" dirty="0"/>
              <a:t>box below it.</a:t>
            </a:r>
          </a:p>
          <a:p>
            <a:pPr marL="457200" indent="-457200">
              <a:buFont typeface="+mj-lt"/>
              <a:buAutoNum type="arabicPeriod" startAt="4"/>
            </a:pPr>
            <a:r>
              <a:rPr lang="en-US" sz="2300" dirty="0" smtClean="0"/>
              <a:t>Scroll </a:t>
            </a:r>
            <a:r>
              <a:rPr lang="en-US" sz="2300" dirty="0"/>
              <a:t>to the bottom </a:t>
            </a:r>
            <a:r>
              <a:rPr lang="en-US" sz="2300" dirty="0" smtClean="0"/>
              <a:t/>
            </a:r>
            <a:br>
              <a:rPr lang="en-US" sz="2300" dirty="0" smtClean="0"/>
            </a:br>
            <a:r>
              <a:rPr lang="en-US" sz="2300" dirty="0" smtClean="0"/>
              <a:t>of </a:t>
            </a:r>
            <a:r>
              <a:rPr lang="en-US" sz="2300" dirty="0"/>
              <a:t>the list of possible </a:t>
            </a:r>
            <a:r>
              <a:rPr lang="en-US" sz="2300" dirty="0" smtClean="0"/>
              <a:t/>
            </a:r>
            <a:br>
              <a:rPr lang="en-US" sz="2300" dirty="0" smtClean="0"/>
            </a:br>
            <a:r>
              <a:rPr lang="en-US" sz="2300" dirty="0" smtClean="0"/>
              <a:t>link </a:t>
            </a:r>
            <a:r>
              <a:rPr lang="en-US" sz="2300" dirty="0"/>
              <a:t>targets and click </a:t>
            </a:r>
            <a:r>
              <a:rPr lang="en-US" sz="2300" dirty="0" smtClean="0"/>
              <a:t/>
            </a:r>
            <a:br>
              <a:rPr lang="en-US" sz="2300" dirty="0" smtClean="0"/>
            </a:br>
            <a:r>
              <a:rPr lang="en-US" sz="2300" b="1" dirty="0" smtClean="0"/>
              <a:t>Other </a:t>
            </a:r>
            <a:r>
              <a:rPr lang="en-US" sz="2300" b="1" dirty="0"/>
              <a:t>File</a:t>
            </a:r>
            <a:r>
              <a:rPr lang="en-US" sz="2300" dirty="0"/>
              <a:t>, as shown </a:t>
            </a:r>
            <a:r>
              <a:rPr lang="en-US" sz="2300" dirty="0" smtClean="0"/>
              <a:t>above. </a:t>
            </a:r>
            <a:r>
              <a:rPr lang="en-US" sz="2300" dirty="0"/>
              <a:t>The Hyperlink to Other File dialog box opens</a:t>
            </a:r>
            <a:r>
              <a:rPr lang="en-US" sz="2300" dirty="0" smtClean="0"/>
              <a:t>.</a:t>
            </a:r>
            <a:endParaRPr lang="en-US" sz="2300" dirty="0"/>
          </a:p>
        </p:txBody>
      </p:sp>
      <p:pic>
        <p:nvPicPr>
          <p:cNvPr id="2" name="Picture 1" descr="04.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2880" y="2780928"/>
            <a:ext cx="4318888" cy="2870865"/>
          </a:xfrm>
          <a:prstGeom prst="rect">
            <a:avLst/>
          </a:prstGeom>
        </p:spPr>
      </p:pic>
    </p:spTree>
    <p:extLst>
      <p:ext uri="{BB962C8B-B14F-4D97-AF65-F5344CB8AC3E}">
        <p14:creationId xmlns:p14="http://schemas.microsoft.com/office/powerpoint/2010/main"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Formatting Presentations with Themes</a:t>
            </a:r>
            <a:endParaRPr lang="en-US" dirty="0" smtClean="0">
              <a:ea typeface="+mj-ea"/>
              <a:cs typeface="+mj-cs"/>
            </a:endParaRPr>
          </a:p>
        </p:txBody>
      </p:sp>
      <p:sp>
        <p:nvSpPr>
          <p:cNvPr id="21506" name="Rectangle 3"/>
          <p:cNvSpPr>
            <a:spLocks noGrp="1" noChangeArrowheads="1"/>
          </p:cNvSpPr>
          <p:nvPr>
            <p:ph type="body" idx="1"/>
          </p:nvPr>
        </p:nvSpPr>
        <p:spPr>
          <a:xfrm>
            <a:off x="457200" y="1556792"/>
            <a:ext cx="8229600" cy="4876800"/>
          </a:xfrm>
        </p:spPr>
        <p:txBody>
          <a:bodyPr/>
          <a:lstStyle/>
          <a:p>
            <a:pPr>
              <a:spcBef>
                <a:spcPts val="400"/>
              </a:spcBef>
            </a:pPr>
            <a:r>
              <a:rPr lang="en-US" sz="2200" dirty="0"/>
              <a:t>PowerPoint makes it easy to see how a theme will look on your slides by offering a </a:t>
            </a:r>
            <a:r>
              <a:rPr lang="en-US" sz="2200" i="1" dirty="0"/>
              <a:t>live preview</a:t>
            </a:r>
            <a:r>
              <a:rPr lang="en-US" sz="2200" dirty="0"/>
              <a:t>: As you move the mouse pointer over each theme in the gallery, that theme’s formats display on the current slide. </a:t>
            </a:r>
            <a:endParaRPr lang="en-US" sz="2200" dirty="0" smtClean="0"/>
          </a:p>
          <a:p>
            <a:pPr>
              <a:spcBef>
                <a:spcPts val="400"/>
              </a:spcBef>
            </a:pPr>
            <a:r>
              <a:rPr lang="en-US" sz="2200" dirty="0" smtClean="0"/>
              <a:t>This </a:t>
            </a:r>
            <a:r>
              <a:rPr lang="en-US" sz="2200" dirty="0"/>
              <a:t>formatting feature takes a great deal of guesswork out of the design process—if you don’t like a theme’s appearance, just move the pointer to a different theme or click outside the gallery to restore the previous appearance.</a:t>
            </a:r>
          </a:p>
          <a:p>
            <a:pPr>
              <a:spcBef>
                <a:spcPts val="400"/>
              </a:spcBef>
            </a:pPr>
            <a:r>
              <a:rPr lang="en-US" sz="2200" dirty="0"/>
              <a:t>Clicking a theme applies it to all slides in a presentation. You can also apply a theme to a single slide or a selection of slides by making the selection, right-clicking the theme, and choosing Apply to Selected Slides.</a:t>
            </a:r>
          </a:p>
          <a:p>
            <a:pPr>
              <a:spcBef>
                <a:spcPts val="400"/>
              </a:spcBef>
            </a:pPr>
            <a:r>
              <a:rPr lang="en-US" sz="2200" dirty="0"/>
              <a:t>A theme differs from a template in that it contains no sample content—only formatting specifications.</a:t>
            </a:r>
          </a:p>
          <a:p>
            <a:endParaRPr lang="en-US" sz="2400" dirty="0"/>
          </a:p>
          <a:p>
            <a:endParaRPr lang="en-US" sz="2400" dirty="0"/>
          </a:p>
        </p:txBody>
      </p:sp>
    </p:spTree>
    <p:extLst>
      <p:ext uri="{BB962C8B-B14F-4D97-AF65-F5344CB8AC3E}">
        <p14:creationId xmlns:p14="http://schemas.microsoft.com/office/powerpoint/2010/main"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 Action to a Slide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300" dirty="0" smtClean="0"/>
              <a:t>Navigate </a:t>
            </a:r>
            <a:r>
              <a:rPr lang="en-US" sz="2300" dirty="0"/>
              <a:t>to the data files for this lesson, click the </a:t>
            </a:r>
            <a:r>
              <a:rPr lang="en-US" sz="2300" b="1" i="1" dirty="0"/>
              <a:t>Service Fees</a:t>
            </a:r>
            <a:r>
              <a:rPr lang="en-US" sz="2300" dirty="0"/>
              <a:t> file, and then click </a:t>
            </a:r>
            <a:r>
              <a:rPr lang="en-US" sz="2300" b="1" dirty="0"/>
              <a:t>OK</a:t>
            </a:r>
            <a:r>
              <a:rPr lang="en-US" sz="2300" dirty="0"/>
              <a:t> to apply your selection and return to the Action Settings dialog box.</a:t>
            </a:r>
          </a:p>
          <a:p>
            <a:pPr marL="457200" indent="-457200">
              <a:buFont typeface="+mj-lt"/>
              <a:buAutoNum type="arabicPeriod" startAt="7"/>
            </a:pPr>
            <a:r>
              <a:rPr lang="en-US" sz="2300" dirty="0" smtClean="0"/>
              <a:t>Click </a:t>
            </a:r>
            <a:r>
              <a:rPr lang="en-US" sz="2300" b="1" dirty="0"/>
              <a:t>OK</a:t>
            </a:r>
            <a:r>
              <a:rPr lang="en-US" sz="2300" dirty="0"/>
              <a:t> again to close the Action Settings dialog box.</a:t>
            </a:r>
          </a:p>
          <a:p>
            <a:pPr marL="457200" indent="-457200">
              <a:buFont typeface="+mj-lt"/>
              <a:buAutoNum type="arabicPeriod" startAt="7"/>
            </a:pPr>
            <a:r>
              <a:rPr lang="en-US" sz="2300" b="1" dirty="0" smtClean="0"/>
              <a:t>SAVE</a:t>
            </a:r>
            <a:r>
              <a:rPr lang="en-US" sz="2300" dirty="0" smtClean="0"/>
              <a:t> </a:t>
            </a:r>
            <a:r>
              <a:rPr lang="en-US" sz="2300" dirty="0"/>
              <a:t>the presentation.</a:t>
            </a:r>
          </a:p>
          <a:p>
            <a:r>
              <a:rPr lang="en-US" sz="2300" b="1" dirty="0"/>
              <a:t>LEAVE</a:t>
            </a:r>
            <a:r>
              <a:rPr lang="en-US" sz="2300" dirty="0"/>
              <a:t> the presentation open to use in the next exercise.</a:t>
            </a:r>
          </a:p>
          <a:p>
            <a:r>
              <a:rPr lang="en-US" sz="2300" dirty="0"/>
              <a:t>The Action Settings dialog box has two tabs that contain identical options. The default tab, Mouse Click, offers actions that will occur when you click the mouse pointer on the action </a:t>
            </a:r>
            <a:r>
              <a:rPr lang="en-US" sz="2300" dirty="0" smtClean="0"/>
              <a:t>item. </a:t>
            </a:r>
            <a:r>
              <a:rPr lang="en-US" sz="2300" dirty="0"/>
              <a:t>The Mouse Over tab offers actions that will occur when you move the mouse pointer over the action item. </a:t>
            </a:r>
            <a:r>
              <a:rPr lang="en-US" sz="2300" dirty="0" smtClean="0"/>
              <a:t>Thus it </a:t>
            </a:r>
            <a:r>
              <a:rPr lang="en-US" sz="2300" dirty="0"/>
              <a:t>is </a:t>
            </a:r>
            <a:r>
              <a:rPr lang="en-US" sz="2300" dirty="0" smtClean="0"/>
              <a:t>possible </a:t>
            </a:r>
            <a:r>
              <a:rPr lang="en-US" sz="2300" dirty="0"/>
              <a:t>to attach two different actions to the same item. </a:t>
            </a:r>
          </a:p>
          <a:p>
            <a:endParaRPr lang="en-US" sz="2400" dirty="0"/>
          </a:p>
          <a:p>
            <a:endParaRPr lang="en-US" sz="2400" dirty="0"/>
          </a:p>
        </p:txBody>
      </p:sp>
    </p:spTree>
    <p:extLst>
      <p:ext uri="{BB962C8B-B14F-4D97-AF65-F5344CB8AC3E}">
        <p14:creationId xmlns:p14="http://schemas.microsoft.com/office/powerpoint/2010/main"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Testing Links in a Slide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Hyperlinks </a:t>
            </a:r>
            <a:r>
              <a:rPr lang="en-US" sz="2400" dirty="0"/>
              <a:t>and action buttons work only in Slide Show view, so you must enter Slide Show view in order to test them. </a:t>
            </a:r>
            <a:endParaRPr lang="en-US" sz="2400" dirty="0" smtClean="0"/>
          </a:p>
          <a:p>
            <a:r>
              <a:rPr lang="en-US" sz="2400" dirty="0" smtClean="0"/>
              <a:t>In </a:t>
            </a:r>
            <a:r>
              <a:rPr lang="en-US" sz="2400" dirty="0"/>
              <a:t>this exercise, you will enter Slide Show view and test hyperlinks</a:t>
            </a:r>
            <a:r>
              <a:rPr lang="en-US" sz="2400" dirty="0" smtClean="0"/>
              <a:t>.</a:t>
            </a:r>
            <a:endParaRPr lang="en-US" sz="2400" dirty="0"/>
          </a:p>
        </p:txBody>
      </p:sp>
    </p:spTree>
    <p:extLst>
      <p:ext uri="{BB962C8B-B14F-4D97-AF65-F5344CB8AC3E}">
        <p14:creationId xmlns:p14="http://schemas.microsoft.com/office/powerpoint/2010/main"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Test Links in a Slide Show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Special Events Final</a:t>
            </a:r>
            <a:r>
              <a:rPr lang="en-US" sz="2400" dirty="0"/>
              <a:t> presentation that is still open from the previous exercise.</a:t>
            </a:r>
          </a:p>
          <a:p>
            <a:pPr marL="457200" indent="-457200">
              <a:buFont typeface="+mj-lt"/>
              <a:buAutoNum type="arabicPeriod"/>
            </a:pPr>
            <a:r>
              <a:rPr lang="en-US" sz="2400" b="1" dirty="0" smtClean="0"/>
              <a:t>SAVE</a:t>
            </a:r>
            <a:r>
              <a:rPr lang="en-US" sz="2400" dirty="0" smtClean="0"/>
              <a:t> </a:t>
            </a:r>
            <a:r>
              <a:rPr lang="en-US" sz="2400" dirty="0"/>
              <a:t>the presentation and then press </a:t>
            </a:r>
            <a:r>
              <a:rPr lang="en-US" sz="2400" b="1" dirty="0"/>
              <a:t>F5</a:t>
            </a:r>
            <a:r>
              <a:rPr lang="en-US" sz="2400" dirty="0"/>
              <a:t> to start the slide show from slide 1.</a:t>
            </a:r>
          </a:p>
          <a:p>
            <a:pPr marL="457200" indent="-457200">
              <a:buFont typeface="+mj-lt"/>
              <a:buAutoNum type="arabicPeriod"/>
            </a:pPr>
            <a:r>
              <a:rPr lang="en-US" sz="2400" dirty="0" smtClean="0"/>
              <a:t>On </a:t>
            </a:r>
            <a:r>
              <a:rPr lang="en-US" sz="2400" dirty="0"/>
              <a:t>slide 1, click the underlined </a:t>
            </a:r>
            <a:r>
              <a:rPr lang="en-US" sz="2400" b="1" dirty="0" err="1"/>
              <a:t>Southridge</a:t>
            </a:r>
            <a:r>
              <a:rPr lang="en-US" sz="2400" b="1" dirty="0"/>
              <a:t> Video</a:t>
            </a:r>
            <a:r>
              <a:rPr lang="en-US" sz="2400" dirty="0"/>
              <a:t> text. The show jumps to slide 6.</a:t>
            </a:r>
          </a:p>
          <a:p>
            <a:pPr marL="457200" indent="-457200">
              <a:buFont typeface="+mj-lt"/>
              <a:buAutoNum type="arabicPeriod"/>
            </a:pPr>
            <a:r>
              <a:rPr lang="en-US" sz="2400" dirty="0" smtClean="0"/>
              <a:t>Right</a:t>
            </a:r>
            <a:r>
              <a:rPr lang="en-US" sz="2400" dirty="0"/>
              <a:t>-click, and on the menu that appears, choose </a:t>
            </a:r>
            <a:r>
              <a:rPr lang="en-US" sz="2400" b="1" dirty="0"/>
              <a:t>Last Viewed</a:t>
            </a:r>
            <a:r>
              <a:rPr lang="en-US" sz="2400" dirty="0"/>
              <a:t> to return to slide 1.</a:t>
            </a:r>
          </a:p>
          <a:p>
            <a:pPr marL="457200" indent="-457200">
              <a:buFont typeface="+mj-lt"/>
              <a:buAutoNum type="arabicPeriod"/>
            </a:pPr>
            <a:r>
              <a:rPr lang="en-US" sz="2400" dirty="0" smtClean="0"/>
              <a:t>Click </a:t>
            </a:r>
            <a:r>
              <a:rPr lang="en-US" sz="2400" dirty="0"/>
              <a:t>the mouse button three times to advance to slide 4, and then click the photo. The show jumps to slide 6.</a:t>
            </a:r>
          </a:p>
          <a:p>
            <a:pPr marL="457200" indent="-457200">
              <a:buFont typeface="+mj-lt"/>
              <a:buAutoNum type="arabicPeriod"/>
            </a:pPr>
            <a:r>
              <a:rPr lang="en-US" sz="2400" dirty="0" smtClean="0"/>
              <a:t>Right</a:t>
            </a:r>
            <a:r>
              <a:rPr lang="en-US" sz="2400" dirty="0"/>
              <a:t>-click, and on the menu that appears, choose </a:t>
            </a:r>
            <a:r>
              <a:rPr lang="en-US" sz="2400" b="1" dirty="0"/>
              <a:t>Last Viewed</a:t>
            </a:r>
            <a:r>
              <a:rPr lang="en-US" sz="2400" dirty="0"/>
              <a:t> to return to slide 4</a:t>
            </a:r>
            <a:r>
              <a:rPr lang="en-US" sz="2400" dirty="0" smtClean="0"/>
              <a:t>.</a:t>
            </a:r>
            <a:endParaRPr lang="en-US" sz="2400" dirty="0"/>
          </a:p>
        </p:txBody>
      </p:sp>
    </p:spTree>
    <p:extLst>
      <p:ext uri="{BB962C8B-B14F-4D97-AF65-F5344CB8AC3E}">
        <p14:creationId xmlns:p14="http://schemas.microsoft.com/office/powerpoint/2010/main"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Test Links in a Slide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dirty="0"/>
              <a:t>the mouse button to advance to slide 5, and then click the </a:t>
            </a:r>
            <a:r>
              <a:rPr lang="en-US" sz="2400" b="1" dirty="0"/>
              <a:t>Information</a:t>
            </a:r>
            <a:r>
              <a:rPr lang="en-US" sz="2400" dirty="0"/>
              <a:t> button. A spreadsheet opens in Excel.</a:t>
            </a:r>
          </a:p>
          <a:p>
            <a:pPr marL="457200" indent="-457200">
              <a:buFont typeface="+mj-lt"/>
              <a:buAutoNum type="arabicPeriod" startAt="6"/>
            </a:pPr>
            <a:r>
              <a:rPr lang="en-US" sz="2400" dirty="0" smtClean="0"/>
              <a:t>Close </a:t>
            </a:r>
            <a:r>
              <a:rPr lang="en-US" sz="2400" dirty="0"/>
              <a:t>Excel without making or saving any changes.</a:t>
            </a:r>
          </a:p>
          <a:p>
            <a:pPr marL="457200" indent="-457200">
              <a:buFont typeface="+mj-lt"/>
              <a:buAutoNum type="arabicPeriod" startAt="6"/>
            </a:pPr>
            <a:r>
              <a:rPr lang="en-US" sz="2400" dirty="0" smtClean="0"/>
              <a:t>On </a:t>
            </a:r>
            <a:r>
              <a:rPr lang="en-US" sz="2400" dirty="0"/>
              <a:t>the Windows taskbar, switch back to the running presentation show.</a:t>
            </a:r>
          </a:p>
          <a:p>
            <a:pPr marL="457200" indent="-457200">
              <a:buFont typeface="+mj-lt"/>
              <a:buAutoNum type="arabicPeriod" startAt="6"/>
            </a:pPr>
            <a:r>
              <a:rPr lang="en-US" sz="2400" dirty="0" smtClean="0"/>
              <a:t>Click </a:t>
            </a:r>
            <a:r>
              <a:rPr lang="en-US" sz="2400" dirty="0"/>
              <a:t>the mouse button to advance to slide 6.</a:t>
            </a:r>
          </a:p>
          <a:p>
            <a:pPr marL="457200" indent="-457200">
              <a:buFont typeface="+mj-lt"/>
              <a:buAutoNum type="arabicPeriod" startAt="6"/>
            </a:pPr>
            <a:r>
              <a:rPr lang="en-US" sz="2400" dirty="0" smtClean="0"/>
              <a:t>Click </a:t>
            </a:r>
            <a:r>
              <a:rPr lang="en-US" sz="2400" dirty="0"/>
              <a:t>the underlined </a:t>
            </a:r>
            <a:r>
              <a:rPr lang="en-US" sz="2400" b="1" dirty="0"/>
              <a:t>hyperlink</a:t>
            </a:r>
            <a:r>
              <a:rPr lang="en-US" sz="2400" dirty="0"/>
              <a:t>.</a:t>
            </a:r>
          </a:p>
          <a:p>
            <a:pPr marL="457200" indent="-457200">
              <a:buFont typeface="+mj-lt"/>
              <a:buAutoNum type="arabicPeriod" startAt="6"/>
            </a:pPr>
            <a:r>
              <a:rPr lang="en-US" sz="2400" dirty="0" smtClean="0"/>
              <a:t>Close </a:t>
            </a:r>
            <a:r>
              <a:rPr lang="en-US" sz="2400" dirty="0"/>
              <a:t>the Web browser and end the slide show.</a:t>
            </a:r>
          </a:p>
          <a:p>
            <a:pPr marL="457200" indent="-457200">
              <a:buFont typeface="+mj-lt"/>
              <a:buAutoNum type="arabicPeriod" startAt="6"/>
            </a:pPr>
            <a:r>
              <a:rPr lang="en-US" sz="2400" dirty="0" smtClean="0"/>
              <a:t>Close </a:t>
            </a:r>
            <a:r>
              <a:rPr lang="en-US" sz="2400" dirty="0"/>
              <a:t>the presentation, saving your changes to it.</a:t>
            </a:r>
          </a:p>
          <a:p>
            <a:r>
              <a:rPr lang="en-US" sz="2400" b="1" dirty="0"/>
              <a:t>LEAVE</a:t>
            </a:r>
            <a:r>
              <a:rPr lang="en-US" sz="2400" dirty="0"/>
              <a:t> PowerPoint open to use in the next exercise.</a:t>
            </a:r>
          </a:p>
          <a:p>
            <a:endParaRPr lang="en-US" sz="2400" dirty="0"/>
          </a:p>
          <a:p>
            <a:endParaRPr lang="en-US" sz="2400" dirty="0"/>
          </a:p>
        </p:txBody>
      </p:sp>
    </p:spTree>
    <p:extLst>
      <p:ext uri="{BB962C8B-B14F-4D97-AF65-F5344CB8AC3E}">
        <p14:creationId xmlns:p14="http://schemas.microsoft.com/office/powerpoint/2010/main"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Test Links in a Slide Show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When you activate links or actions during a slide show, the target of the link or action is displayed in the full screen, like the slides in the slide show. </a:t>
            </a:r>
            <a:endParaRPr lang="en-US" sz="2400" dirty="0" smtClean="0"/>
          </a:p>
          <a:p>
            <a:r>
              <a:rPr lang="en-US" sz="2400" dirty="0" smtClean="0"/>
              <a:t>After </a:t>
            </a:r>
            <a:r>
              <a:rPr lang="en-US" sz="2400" dirty="0"/>
              <a:t>working with the external content, you can return to the slide show by selecting it from the taskbar in Windows. </a:t>
            </a:r>
          </a:p>
          <a:p>
            <a:endParaRPr lang="en-US" sz="2400" dirty="0"/>
          </a:p>
        </p:txBody>
      </p:sp>
    </p:spTree>
    <p:extLst>
      <p:ext uri="{BB962C8B-B14F-4D97-AF65-F5344CB8AC3E}">
        <p14:creationId xmlns:p14="http://schemas.microsoft.com/office/powerpoint/2010/main"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Sections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organize a long presentation, you can create </a:t>
            </a:r>
            <a:r>
              <a:rPr lang="en-US" sz="2400" b="1" i="1" dirty="0"/>
              <a:t>sections,</a:t>
            </a:r>
            <a:r>
              <a:rPr lang="en-US" sz="2400" dirty="0"/>
              <a:t> which are dividers that group slides into logical clusters, as folders organize groups of related papers. </a:t>
            </a:r>
            <a:endParaRPr lang="en-US" sz="2400" dirty="0" smtClean="0"/>
          </a:p>
          <a:p>
            <a:r>
              <a:rPr lang="en-US" sz="2400" dirty="0" smtClean="0"/>
              <a:t>You </a:t>
            </a:r>
            <a:r>
              <a:rPr lang="en-US" sz="2400" dirty="0"/>
              <a:t>can then work with the sections rather than with individual slides, moving or deleting an entire section as a group. </a:t>
            </a:r>
          </a:p>
          <a:p>
            <a:r>
              <a:rPr lang="en-US" sz="2400" dirty="0" smtClean="0"/>
              <a:t>You </a:t>
            </a:r>
            <a:r>
              <a:rPr lang="en-US" sz="2400" dirty="0"/>
              <a:t>can create sections that organize the slides for easier management. This is especially useful in a lengthy presentation that covers multiple topics; each topic can be a section. </a:t>
            </a:r>
            <a:endParaRPr lang="en-US" sz="2400" dirty="0" smtClean="0"/>
          </a:p>
          <a:p>
            <a:r>
              <a:rPr lang="en-US" sz="2400" dirty="0" smtClean="0"/>
              <a:t>In </a:t>
            </a:r>
            <a:r>
              <a:rPr lang="en-US" sz="2400" dirty="0"/>
              <a:t>this exercise, you create some sections and then use them to manipulate content</a:t>
            </a:r>
            <a:r>
              <a:rPr lang="en-US" sz="2400" dirty="0" smtClean="0"/>
              <a:t>.</a:t>
            </a:r>
            <a:endParaRPr lang="en-US" sz="2400" dirty="0"/>
          </a:p>
        </p:txBody>
      </p:sp>
    </p:spTree>
    <p:extLst>
      <p:ext uri="{BB962C8B-B14F-4D97-AF65-F5344CB8AC3E}">
        <p14:creationId xmlns:p14="http://schemas.microsoft.com/office/powerpoint/2010/main"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Sections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Blue Yonder Introduction</a:t>
            </a:r>
            <a:r>
              <a:rPr lang="en-US" sz="2400" dirty="0"/>
              <a:t> presentation.</a:t>
            </a:r>
          </a:p>
          <a:p>
            <a:pPr marL="457200" indent="-457200">
              <a:buFont typeface="+mj-lt"/>
              <a:buAutoNum type="arabicPeriod"/>
            </a:pPr>
            <a:r>
              <a:rPr lang="en-US" sz="2200" dirty="0" smtClean="0"/>
              <a:t>Locate </a:t>
            </a:r>
            <a:r>
              <a:rPr lang="en-US" sz="2200" dirty="0"/>
              <a:t>and open the </a:t>
            </a:r>
            <a:r>
              <a:rPr lang="en-US" sz="2200" b="1" i="1" dirty="0"/>
              <a:t>Blue Yonder </a:t>
            </a:r>
            <a:r>
              <a:rPr lang="en-US" sz="2200" b="1" i="1" dirty="0" smtClean="0"/>
              <a:t/>
            </a:r>
            <a:br>
              <a:rPr lang="en-US" sz="2200" b="1" i="1" dirty="0" smtClean="0"/>
            </a:br>
            <a:r>
              <a:rPr lang="en-US" sz="2200" b="1" i="1" dirty="0" smtClean="0"/>
              <a:t>Introduction </a:t>
            </a:r>
            <a:r>
              <a:rPr lang="en-US" sz="2200" dirty="0"/>
              <a:t>presentation and save it </a:t>
            </a:r>
            <a:r>
              <a:rPr lang="en-US" sz="2200" dirty="0" smtClean="0"/>
              <a:t/>
            </a:r>
            <a:br>
              <a:rPr lang="en-US" sz="2200" dirty="0" smtClean="0"/>
            </a:br>
            <a:r>
              <a:rPr lang="en-US" sz="2200" dirty="0" smtClean="0"/>
              <a:t>as </a:t>
            </a:r>
            <a:r>
              <a:rPr lang="en-US" sz="2200" b="1" i="1" dirty="0"/>
              <a:t>Blue Yonder Sections</a:t>
            </a:r>
            <a:r>
              <a:rPr lang="en-US" sz="2200" dirty="0"/>
              <a:t>.</a:t>
            </a:r>
          </a:p>
          <a:p>
            <a:pPr marL="457200" indent="-457200">
              <a:buFont typeface="+mj-lt"/>
              <a:buAutoNum type="arabicPeriod"/>
            </a:pPr>
            <a:r>
              <a:rPr lang="en-US" sz="2200" dirty="0" smtClean="0"/>
              <a:t>Go </a:t>
            </a:r>
            <a:r>
              <a:rPr lang="en-US" sz="2200" dirty="0"/>
              <a:t>to slide 2. In the Slides tab of the </a:t>
            </a:r>
            <a:r>
              <a:rPr lang="en-US" sz="2200" dirty="0" smtClean="0"/>
              <a:t/>
            </a:r>
            <a:br>
              <a:rPr lang="en-US" sz="2200" dirty="0" smtClean="0"/>
            </a:br>
            <a:r>
              <a:rPr lang="en-US" sz="2200" dirty="0" smtClean="0"/>
              <a:t>Slides</a:t>
            </a:r>
            <a:r>
              <a:rPr lang="en-US" sz="2200" dirty="0"/>
              <a:t>/Outline pane on the left of the </a:t>
            </a:r>
            <a:r>
              <a:rPr lang="en-US" sz="2200" dirty="0" smtClean="0"/>
              <a:t/>
            </a:r>
            <a:br>
              <a:rPr lang="en-US" sz="2200" dirty="0" smtClean="0"/>
            </a:br>
            <a:r>
              <a:rPr lang="en-US" sz="2200" dirty="0" smtClean="0"/>
              <a:t>PowerPoint </a:t>
            </a:r>
            <a:r>
              <a:rPr lang="en-US" sz="2200" dirty="0"/>
              <a:t>screen, right-click slide 2 </a:t>
            </a:r>
            <a:r>
              <a:rPr lang="en-US" sz="2200" dirty="0" smtClean="0"/>
              <a:t/>
            </a:r>
            <a:br>
              <a:rPr lang="en-US" sz="2200" dirty="0" smtClean="0"/>
            </a:br>
            <a:r>
              <a:rPr lang="en-US" sz="2200" dirty="0" smtClean="0"/>
              <a:t>and </a:t>
            </a:r>
            <a:r>
              <a:rPr lang="en-US" sz="2200" dirty="0"/>
              <a:t>click </a:t>
            </a:r>
            <a:r>
              <a:rPr lang="en-US" sz="2200" b="1" dirty="0"/>
              <a:t>Add Section</a:t>
            </a:r>
            <a:r>
              <a:rPr lang="en-US" sz="2200" dirty="0"/>
              <a:t> from the menu </a:t>
            </a:r>
            <a:r>
              <a:rPr lang="en-US" sz="2200" dirty="0" smtClean="0"/>
              <a:t/>
            </a:r>
            <a:br>
              <a:rPr lang="en-US" sz="2200" dirty="0" smtClean="0"/>
            </a:br>
            <a:r>
              <a:rPr lang="en-US" sz="2200" dirty="0" smtClean="0"/>
              <a:t>that </a:t>
            </a:r>
            <a:r>
              <a:rPr lang="en-US" sz="2200" dirty="0"/>
              <a:t>appears (see </a:t>
            </a:r>
            <a:r>
              <a:rPr lang="en-US" sz="2200" dirty="0" smtClean="0"/>
              <a:t>right)</a:t>
            </a:r>
            <a:r>
              <a:rPr lang="en-US" sz="2200" dirty="0"/>
              <a:t>. A new section </a:t>
            </a:r>
            <a:r>
              <a:rPr lang="en-US" sz="2200" dirty="0" smtClean="0"/>
              <a:t/>
            </a:r>
            <a:br>
              <a:rPr lang="en-US" sz="2200" dirty="0" smtClean="0"/>
            </a:br>
            <a:r>
              <a:rPr lang="en-US" sz="2200" dirty="0" smtClean="0"/>
              <a:t>bar </a:t>
            </a:r>
            <a:r>
              <a:rPr lang="en-US" sz="2200" dirty="0"/>
              <a:t>labeled Untitled Section appears </a:t>
            </a:r>
            <a:r>
              <a:rPr lang="en-US" sz="2200" dirty="0" smtClean="0"/>
              <a:t/>
            </a:r>
            <a:br>
              <a:rPr lang="en-US" sz="2200" dirty="0" smtClean="0"/>
            </a:br>
            <a:r>
              <a:rPr lang="en-US" sz="2200" dirty="0" smtClean="0"/>
              <a:t>in </a:t>
            </a:r>
            <a:r>
              <a:rPr lang="en-US" sz="2200" dirty="0"/>
              <a:t>the Slides/Outline pane above </a:t>
            </a:r>
            <a:r>
              <a:rPr lang="en-US" sz="2200" dirty="0" smtClean="0"/>
              <a:t/>
            </a:r>
            <a:br>
              <a:rPr lang="en-US" sz="2200" dirty="0" smtClean="0"/>
            </a:br>
            <a:r>
              <a:rPr lang="en-US" sz="2200" dirty="0" smtClean="0"/>
              <a:t>slide </a:t>
            </a:r>
            <a:r>
              <a:rPr lang="en-US" sz="2200" dirty="0"/>
              <a:t>2, indicating that the new section </a:t>
            </a:r>
            <a:r>
              <a:rPr lang="en-US" sz="2200" dirty="0" smtClean="0"/>
              <a:t/>
            </a:r>
            <a:br>
              <a:rPr lang="en-US" sz="2200" dirty="0" smtClean="0"/>
            </a:br>
            <a:r>
              <a:rPr lang="en-US" sz="2200" dirty="0" smtClean="0"/>
              <a:t>begins </a:t>
            </a:r>
            <a:r>
              <a:rPr lang="en-US" sz="2200" dirty="0"/>
              <a:t>with that slide</a:t>
            </a:r>
            <a:r>
              <a:rPr lang="en-US" sz="2200" dirty="0" smtClean="0"/>
              <a:t>.</a:t>
            </a:r>
            <a:endParaRPr lang="en-US" sz="2200" dirty="0"/>
          </a:p>
        </p:txBody>
      </p:sp>
      <p:pic>
        <p:nvPicPr>
          <p:cNvPr id="3" name="Picture 2" descr="04.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2132856"/>
            <a:ext cx="2721475" cy="3962400"/>
          </a:xfrm>
          <a:prstGeom prst="rect">
            <a:avLst/>
          </a:prstGeom>
        </p:spPr>
      </p:pic>
    </p:spTree>
    <p:extLst>
      <p:ext uri="{BB962C8B-B14F-4D97-AF65-F5344CB8AC3E}">
        <p14:creationId xmlns:p14="http://schemas.microsoft.com/office/powerpoint/2010/main"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Sections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Go </a:t>
            </a:r>
            <a:r>
              <a:rPr lang="en-US" sz="2400" dirty="0"/>
              <a:t>to slide 5. In the Slides/Outline pane, right-click slide 5 and click </a:t>
            </a:r>
            <a:r>
              <a:rPr lang="en-US" sz="2400" b="1" dirty="0"/>
              <a:t>Add Section</a:t>
            </a:r>
            <a:r>
              <a:rPr lang="en-US" sz="2400" dirty="0"/>
              <a:t>. Another new section (also labeled Untitled) appears above slide 5 in the Slides/Outline pane. Repeat these actions to create another new section above slide 7.</a:t>
            </a:r>
          </a:p>
          <a:p>
            <a:pPr marL="457200" indent="-457200">
              <a:buFont typeface="+mj-lt"/>
              <a:buAutoNum type="arabicPeriod" startAt="3"/>
            </a:pPr>
            <a:r>
              <a:rPr lang="en-US" sz="2400" dirty="0" smtClean="0"/>
              <a:t>Click </a:t>
            </a:r>
            <a:r>
              <a:rPr lang="en-US" sz="2400" dirty="0"/>
              <a:t>the </a:t>
            </a:r>
            <a:r>
              <a:rPr lang="en-US" sz="2400" b="1" dirty="0"/>
              <a:t>Untitled Section</a:t>
            </a:r>
            <a:r>
              <a:rPr lang="en-US" sz="2400" dirty="0"/>
              <a:t> bar above slide 2. Slides 2, 3, and 4 become selected.</a:t>
            </a:r>
          </a:p>
          <a:p>
            <a:pPr marL="457200" indent="-457200">
              <a:buFont typeface="+mj-lt"/>
              <a:buAutoNum type="arabicPeriod" startAt="3"/>
            </a:pPr>
            <a:r>
              <a:rPr lang="en-US" sz="2400" dirty="0" smtClean="0"/>
              <a:t>Right</a:t>
            </a:r>
            <a:r>
              <a:rPr lang="en-US" sz="2400" dirty="0"/>
              <a:t>-click the Untitled Section </a:t>
            </a:r>
            <a:r>
              <a:rPr lang="en-US" sz="2400" dirty="0" smtClean="0"/>
              <a:t/>
            </a:r>
            <a:br>
              <a:rPr lang="en-US" sz="2400" dirty="0" smtClean="0"/>
            </a:br>
            <a:r>
              <a:rPr lang="en-US" sz="2400" dirty="0" smtClean="0"/>
              <a:t>bar </a:t>
            </a:r>
            <a:r>
              <a:rPr lang="en-US" sz="2400" dirty="0"/>
              <a:t>you just clicked and choose </a:t>
            </a:r>
            <a:r>
              <a:rPr lang="en-US" sz="2400" dirty="0" smtClean="0"/>
              <a:t/>
            </a:r>
            <a:br>
              <a:rPr lang="en-US" sz="2400" dirty="0" smtClean="0"/>
            </a:br>
            <a:r>
              <a:rPr lang="en-US" sz="2400" b="1" dirty="0" smtClean="0"/>
              <a:t>Rename </a:t>
            </a:r>
            <a:r>
              <a:rPr lang="en-US" sz="2400" b="1" dirty="0"/>
              <a:t>Section</a:t>
            </a:r>
            <a:r>
              <a:rPr lang="en-US" sz="2400" dirty="0"/>
              <a:t> from the menu </a:t>
            </a:r>
            <a:r>
              <a:rPr lang="en-US" sz="2400" dirty="0" smtClean="0"/>
              <a:t/>
            </a:r>
            <a:br>
              <a:rPr lang="en-US" sz="2400" dirty="0" smtClean="0"/>
            </a:br>
            <a:r>
              <a:rPr lang="en-US" sz="2400" dirty="0" smtClean="0"/>
              <a:t>that </a:t>
            </a:r>
            <a:r>
              <a:rPr lang="en-US" sz="2400" dirty="0"/>
              <a:t>appears. The Rename </a:t>
            </a:r>
            <a:r>
              <a:rPr lang="en-US" sz="2400" dirty="0" smtClean="0"/>
              <a:t/>
            </a:r>
            <a:br>
              <a:rPr lang="en-US" sz="2400" dirty="0" smtClean="0"/>
            </a:br>
            <a:r>
              <a:rPr lang="en-US" sz="2400" dirty="0" smtClean="0"/>
              <a:t>Section </a:t>
            </a:r>
            <a:r>
              <a:rPr lang="en-US" sz="2400" dirty="0"/>
              <a:t>dialog box opens, as shown </a:t>
            </a:r>
            <a:r>
              <a:rPr lang="en-US" sz="2400" dirty="0" smtClean="0"/>
              <a:t>above.</a:t>
            </a:r>
            <a:endParaRPr lang="en-US" sz="2400" dirty="0"/>
          </a:p>
        </p:txBody>
      </p:sp>
      <p:pic>
        <p:nvPicPr>
          <p:cNvPr id="2" name="Picture 1" descr="04.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3987408"/>
            <a:ext cx="3073400" cy="1816100"/>
          </a:xfrm>
          <a:prstGeom prst="rect">
            <a:avLst/>
          </a:prstGeom>
        </p:spPr>
      </p:pic>
    </p:spTree>
    <p:extLst>
      <p:ext uri="{BB962C8B-B14F-4D97-AF65-F5344CB8AC3E}">
        <p14:creationId xmlns:p14="http://schemas.microsoft.com/office/powerpoint/2010/main"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Sections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Type </a:t>
            </a:r>
            <a:r>
              <a:rPr lang="en-US" sz="2400" b="1" dirty="0"/>
              <a:t>Introduction</a:t>
            </a:r>
            <a:r>
              <a:rPr lang="en-US" sz="2400" dirty="0"/>
              <a:t> in the Section Name box and click </a:t>
            </a:r>
            <a:r>
              <a:rPr lang="en-US" sz="2400" b="1" dirty="0"/>
              <a:t>OK</a:t>
            </a:r>
            <a:r>
              <a:rPr lang="en-US" sz="2400" dirty="0"/>
              <a:t>.</a:t>
            </a:r>
          </a:p>
          <a:p>
            <a:pPr marL="457200" indent="-457200">
              <a:buFont typeface="+mj-lt"/>
              <a:buAutoNum type="arabicPeriod" startAt="6"/>
            </a:pPr>
            <a:r>
              <a:rPr lang="en-US" sz="2400" dirty="0" smtClean="0"/>
              <a:t>Rename </a:t>
            </a:r>
            <a:r>
              <a:rPr lang="en-US" sz="2400" dirty="0"/>
              <a:t>the other two sections </a:t>
            </a:r>
            <a:r>
              <a:rPr lang="en-US" sz="2400" b="1" dirty="0"/>
              <a:t>Detail</a:t>
            </a:r>
            <a:r>
              <a:rPr lang="en-US" sz="2400" dirty="0"/>
              <a:t> and </a:t>
            </a:r>
            <a:r>
              <a:rPr lang="en-US" sz="2400" b="1" dirty="0"/>
              <a:t>Conclusion</a:t>
            </a:r>
            <a:r>
              <a:rPr lang="en-US" sz="2400" dirty="0"/>
              <a:t>, using the same actions you used in steps 4-6.</a:t>
            </a:r>
          </a:p>
          <a:p>
            <a:pPr marL="457200" indent="-457200">
              <a:buFont typeface="+mj-lt"/>
              <a:buAutoNum type="arabicPeriod" startAt="6"/>
            </a:pPr>
            <a:r>
              <a:rPr lang="en-US" sz="2400" dirty="0" smtClean="0"/>
              <a:t>Right</a:t>
            </a:r>
            <a:r>
              <a:rPr lang="en-US" sz="2400" dirty="0"/>
              <a:t>-click the </a:t>
            </a:r>
            <a:r>
              <a:rPr lang="en-US" sz="2400" b="1" dirty="0"/>
              <a:t>Detail section heading</a:t>
            </a:r>
            <a:r>
              <a:rPr lang="en-US" sz="2400" dirty="0"/>
              <a:t> in the Slides/Outline pane and click </a:t>
            </a:r>
            <a:r>
              <a:rPr lang="en-US" sz="2400" b="1" dirty="0"/>
              <a:t>Move Section Up</a:t>
            </a:r>
            <a:r>
              <a:rPr lang="en-US" sz="2400" dirty="0"/>
              <a:t> to move that section to appear before the Introduction section.</a:t>
            </a:r>
          </a:p>
          <a:p>
            <a:pPr marL="457200" indent="-457200">
              <a:buFont typeface="+mj-lt"/>
              <a:buAutoNum type="arabicPeriod" startAt="6"/>
            </a:pPr>
            <a:r>
              <a:rPr lang="en-US" sz="2400" dirty="0" smtClean="0"/>
              <a:t>Right</a:t>
            </a:r>
            <a:r>
              <a:rPr lang="en-US" sz="2400" dirty="0"/>
              <a:t>-click the </a:t>
            </a:r>
            <a:r>
              <a:rPr lang="en-US" sz="2400" b="1" dirty="0"/>
              <a:t>Detail section heading</a:t>
            </a:r>
            <a:r>
              <a:rPr lang="en-US" sz="2400" dirty="0"/>
              <a:t> again and click </a:t>
            </a:r>
            <a:r>
              <a:rPr lang="en-US" sz="2400" b="1" dirty="0"/>
              <a:t>Move Section Down</a:t>
            </a:r>
            <a:r>
              <a:rPr lang="en-US" sz="2400" dirty="0"/>
              <a:t>. The Detail section moves back to its original location.</a:t>
            </a:r>
          </a:p>
          <a:p>
            <a:pPr marL="457200" indent="-457200">
              <a:buFont typeface="+mj-lt"/>
              <a:buAutoNum type="arabicPeriod" startAt="6"/>
            </a:pPr>
            <a:r>
              <a:rPr lang="en-US" sz="2400" dirty="0" smtClean="0"/>
              <a:t>Right-click </a:t>
            </a:r>
            <a:r>
              <a:rPr lang="en-US" sz="2400" dirty="0"/>
              <a:t>the </a:t>
            </a:r>
            <a:r>
              <a:rPr lang="en-US" sz="2400" b="1" dirty="0"/>
              <a:t>Introduction section heading</a:t>
            </a:r>
            <a:r>
              <a:rPr lang="en-US" sz="2400" dirty="0"/>
              <a:t> in the Slides/Outline pane and click </a:t>
            </a:r>
            <a:r>
              <a:rPr lang="en-US" sz="2400" b="1" dirty="0"/>
              <a:t>Collapse All</a:t>
            </a:r>
            <a:r>
              <a:rPr lang="en-US" sz="2400" dirty="0"/>
              <a:t>. All the sections collapse in the Slides/Outline pane</a:t>
            </a:r>
            <a:r>
              <a:rPr lang="en-US" sz="2400" dirty="0" smtClean="0"/>
              <a:t>.</a:t>
            </a:r>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Sections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Double</a:t>
            </a:r>
            <a:r>
              <a:rPr lang="en-US" sz="2400" dirty="0"/>
              <a:t>-click the </a:t>
            </a:r>
            <a:r>
              <a:rPr lang="en-US" sz="2400" b="1" dirty="0"/>
              <a:t>Conclusion </a:t>
            </a:r>
            <a:r>
              <a:rPr lang="en-US" sz="2400" b="1" dirty="0" smtClean="0"/>
              <a:t/>
            </a:r>
            <a:br>
              <a:rPr lang="en-US" sz="2400" b="1" dirty="0" smtClean="0"/>
            </a:br>
            <a:r>
              <a:rPr lang="en-US" sz="2400" b="1" dirty="0" smtClean="0"/>
              <a:t>section </a:t>
            </a:r>
            <a:r>
              <a:rPr lang="en-US" sz="2400" b="1" dirty="0"/>
              <a:t>heading</a:t>
            </a:r>
            <a:r>
              <a:rPr lang="en-US" sz="2400" dirty="0"/>
              <a:t>. That section </a:t>
            </a:r>
            <a:r>
              <a:rPr lang="en-US" sz="2400" dirty="0" smtClean="0"/>
              <a:t/>
            </a:r>
            <a:br>
              <a:rPr lang="en-US" sz="2400" dirty="0" smtClean="0"/>
            </a:br>
            <a:r>
              <a:rPr lang="en-US" sz="2400" dirty="0" smtClean="0"/>
              <a:t>is </a:t>
            </a:r>
            <a:r>
              <a:rPr lang="en-US" sz="2400" dirty="0"/>
              <a:t>expanded so you can see </a:t>
            </a:r>
            <a:r>
              <a:rPr lang="en-US" sz="2400" dirty="0" smtClean="0"/>
              <a:t/>
            </a:r>
            <a:br>
              <a:rPr lang="en-US" sz="2400" dirty="0" smtClean="0"/>
            </a:br>
            <a:r>
              <a:rPr lang="en-US" sz="2400" dirty="0" smtClean="0"/>
              <a:t>the </a:t>
            </a:r>
            <a:r>
              <a:rPr lang="en-US" sz="2400" dirty="0"/>
              <a:t>individual slides in it. </a:t>
            </a:r>
            <a:r>
              <a:rPr lang="en-US" sz="2400" dirty="0" smtClean="0"/>
              <a:t/>
            </a:r>
            <a:br>
              <a:rPr lang="en-US" sz="2400" dirty="0" smtClean="0"/>
            </a:br>
            <a:r>
              <a:rPr lang="en-US" sz="2400" dirty="0" smtClean="0"/>
              <a:t>See right.</a:t>
            </a:r>
            <a:endParaRPr lang="en-US" sz="2400" dirty="0"/>
          </a:p>
          <a:p>
            <a:pPr marL="457200" indent="-457200">
              <a:buFont typeface="+mj-lt"/>
              <a:buAutoNum type="arabicPeriod" startAt="11"/>
            </a:pPr>
            <a:r>
              <a:rPr lang="en-US" sz="2400" b="1" dirty="0" smtClean="0"/>
              <a:t> </a:t>
            </a:r>
            <a:r>
              <a:rPr lang="en-US" sz="2400" dirty="0" smtClean="0"/>
              <a:t>Right</a:t>
            </a:r>
            <a:r>
              <a:rPr lang="en-US" sz="2400" dirty="0"/>
              <a:t>-click the </a:t>
            </a:r>
            <a:r>
              <a:rPr lang="en-US" sz="2400" b="1" dirty="0"/>
              <a:t>Conclusion </a:t>
            </a:r>
            <a:r>
              <a:rPr lang="en-US" sz="2400" b="1" dirty="0" smtClean="0"/>
              <a:t/>
            </a:r>
            <a:br>
              <a:rPr lang="en-US" sz="2400" b="1" dirty="0" smtClean="0"/>
            </a:br>
            <a:r>
              <a:rPr lang="en-US" sz="2400" b="1" dirty="0" smtClean="0"/>
              <a:t>section</a:t>
            </a:r>
            <a:r>
              <a:rPr lang="en-US" sz="2400" dirty="0" smtClean="0"/>
              <a:t> </a:t>
            </a:r>
            <a:r>
              <a:rPr lang="en-US" sz="2400" dirty="0"/>
              <a:t>and click </a:t>
            </a:r>
            <a:r>
              <a:rPr lang="en-US" sz="2400" b="1" dirty="0"/>
              <a:t>Remove </a:t>
            </a:r>
            <a:r>
              <a:rPr lang="en-US" sz="2400" b="1" dirty="0" smtClean="0"/>
              <a:t/>
            </a:r>
            <a:br>
              <a:rPr lang="en-US" sz="2400" b="1" dirty="0" smtClean="0"/>
            </a:br>
            <a:r>
              <a:rPr lang="en-US" sz="2400" b="1" dirty="0" smtClean="0"/>
              <a:t>Section</a:t>
            </a:r>
            <a:r>
              <a:rPr lang="en-US" sz="2400" dirty="0"/>
              <a:t>. The section heading </a:t>
            </a:r>
            <a:r>
              <a:rPr lang="en-US" sz="2400" dirty="0" smtClean="0"/>
              <a:t/>
            </a:r>
            <a:br>
              <a:rPr lang="en-US" sz="2400" dirty="0" smtClean="0"/>
            </a:br>
            <a:r>
              <a:rPr lang="en-US" sz="2400" dirty="0" smtClean="0"/>
              <a:t>is </a:t>
            </a:r>
            <a:r>
              <a:rPr lang="en-US" sz="2400" dirty="0"/>
              <a:t>removed, but the slides </a:t>
            </a:r>
            <a:r>
              <a:rPr lang="en-US" sz="2400" dirty="0" smtClean="0"/>
              <a:t/>
            </a:r>
            <a:br>
              <a:rPr lang="en-US" sz="2400" dirty="0" smtClean="0"/>
            </a:br>
            <a:r>
              <a:rPr lang="en-US" sz="2400" dirty="0" smtClean="0"/>
              <a:t>remain</a:t>
            </a:r>
            <a:r>
              <a:rPr lang="en-US" sz="2400" dirty="0"/>
              <a:t>; they are added to </a:t>
            </a:r>
            <a:r>
              <a:rPr lang="en-US" sz="2400" dirty="0" smtClean="0"/>
              <a:t/>
            </a:r>
            <a:br>
              <a:rPr lang="en-US" sz="2400" dirty="0" smtClean="0"/>
            </a:br>
            <a:r>
              <a:rPr lang="en-US" sz="2400" dirty="0" smtClean="0"/>
              <a:t>the </a:t>
            </a:r>
            <a:r>
              <a:rPr lang="en-US" sz="2400" dirty="0"/>
              <a:t>Detail section.</a:t>
            </a:r>
          </a:p>
          <a:p>
            <a:endParaRPr lang="en-US" sz="2400" dirty="0"/>
          </a:p>
        </p:txBody>
      </p:sp>
      <p:pic>
        <p:nvPicPr>
          <p:cNvPr id="2" name="Picture 1" descr="04.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5244" y="1628800"/>
            <a:ext cx="3727132" cy="3735680"/>
          </a:xfrm>
          <a:prstGeom prst="rect">
            <a:avLst/>
          </a:prstGeom>
        </p:spPr>
      </p:pic>
    </p:spTree>
    <p:extLst>
      <p:ext uri="{BB962C8B-B14F-4D97-AF65-F5344CB8AC3E}">
        <p14:creationId xmlns:p14="http://schemas.microsoft.com/office/powerpoint/2010/main" val="166620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Theme to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a:t>
            </a:r>
            <a:r>
              <a:rPr lang="en-US" sz="2400" dirty="0"/>
              <a:t>this exercise, you learn how to select a theme from the Themes gallery to replace the default blank design and create a more visually appealing design for your PowerPoint presentations</a:t>
            </a:r>
            <a:r>
              <a:rPr lang="en-US" sz="2400" dirty="0" smtClean="0"/>
              <a:t>.</a:t>
            </a:r>
            <a:endParaRPr lang="en-US" sz="2400" dirty="0"/>
          </a:p>
        </p:txBody>
      </p:sp>
    </p:spTree>
    <p:extLst>
      <p:ext uri="{BB962C8B-B14F-4D97-AF65-F5344CB8AC3E}">
        <p14:creationId xmlns:p14="http://schemas.microsoft.com/office/powerpoint/2010/main"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Sections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3"/>
            </a:pPr>
            <a:r>
              <a:rPr lang="en-US" sz="2400" b="1" dirty="0" smtClean="0"/>
              <a:t> </a:t>
            </a:r>
            <a:r>
              <a:rPr lang="en-US" sz="2400" dirty="0" smtClean="0"/>
              <a:t>Click </a:t>
            </a:r>
            <a:r>
              <a:rPr lang="en-US" sz="2400" dirty="0"/>
              <a:t>the </a:t>
            </a:r>
            <a:r>
              <a:rPr lang="en-US" sz="2400" b="1" dirty="0"/>
              <a:t>Introduction section heading</a:t>
            </a:r>
            <a:r>
              <a:rPr lang="en-US" sz="2400" dirty="0"/>
              <a:t> to select it, and then on the Design tab, click </a:t>
            </a:r>
            <a:r>
              <a:rPr lang="en-US" sz="2400" b="1" dirty="0"/>
              <a:t>Background Styles</a:t>
            </a:r>
            <a:r>
              <a:rPr lang="en-US" sz="2400" dirty="0"/>
              <a:t>. On the background styles palette that appears, right-click </a:t>
            </a:r>
            <a:r>
              <a:rPr lang="en-US" sz="2400" b="1" dirty="0"/>
              <a:t>Style 1</a:t>
            </a:r>
            <a:r>
              <a:rPr lang="en-US" sz="2400" dirty="0"/>
              <a:t> (the white background) and click </a:t>
            </a:r>
            <a:r>
              <a:rPr lang="en-US" sz="2400" b="1" dirty="0"/>
              <a:t>Apply to Selected Styles</a:t>
            </a:r>
            <a:r>
              <a:rPr lang="en-US" sz="2400" dirty="0"/>
              <a:t>. Only the slides in the selected section change their background color.</a:t>
            </a:r>
          </a:p>
          <a:p>
            <a:pPr marL="457200" indent="-457200">
              <a:buFont typeface="+mj-lt"/>
              <a:buAutoNum type="arabicPeriod" startAt="13"/>
            </a:pPr>
            <a:r>
              <a:rPr lang="en-US" sz="2400" b="1" dirty="0" smtClean="0"/>
              <a:t> SAVE</a:t>
            </a:r>
            <a:r>
              <a:rPr lang="en-US" sz="2400" dirty="0" smtClean="0"/>
              <a:t> </a:t>
            </a:r>
            <a:r>
              <a:rPr lang="en-US" sz="2400" dirty="0"/>
              <a:t>the presentation and </a:t>
            </a:r>
            <a:r>
              <a:rPr lang="en-US" sz="2400" b="1" dirty="0"/>
              <a:t>CLOSE</a:t>
            </a:r>
            <a:r>
              <a:rPr lang="en-US" sz="2400" dirty="0"/>
              <a:t> it.</a:t>
            </a:r>
          </a:p>
          <a:p>
            <a:r>
              <a:rPr lang="en-US" sz="2400" b="1" dirty="0"/>
              <a:t>LEAVE</a:t>
            </a:r>
            <a:r>
              <a:rPr lang="en-US" sz="2400" dirty="0"/>
              <a:t> PowerPoint open to use in the next exercise.</a:t>
            </a:r>
          </a:p>
          <a:p>
            <a:endParaRPr lang="en-US" sz="2400" dirty="0"/>
          </a:p>
        </p:txBody>
      </p:sp>
    </p:spTree>
    <p:extLst>
      <p:ext uri="{BB962C8B-B14F-4D97-AF65-F5344CB8AC3E}">
        <p14:creationId xmlns:p14="http://schemas.microsoft.com/office/powerpoint/2010/main" val="38249068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Sections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Sections offer an easy way of selecting groups of slides together, so you can move them, format them, or even delete them. To delete an entire section, right-click the section header and click Remove Section &amp; Slides. In the preceding exercise, you removed a section but kept the slides. Sections also enable you to rearrange groups of slides easily, by moving a section up or down in order.</a:t>
            </a:r>
          </a:p>
          <a:p>
            <a:r>
              <a:rPr lang="en-US" sz="2400" dirty="0"/>
              <a:t>Sections are invisible to the audience when you present a slide show. If you want to make it more obvious that you have organized the presentation into sections, you may wish to insert summary slides at the beginning or end of each section.</a:t>
            </a:r>
          </a:p>
          <a:p>
            <a:endParaRPr lang="en-US" sz="2400" dirty="0"/>
          </a:p>
        </p:txBody>
      </p:sp>
    </p:spTree>
    <p:extLst>
      <p:ext uri="{BB962C8B-B14F-4D97-AF65-F5344CB8AC3E}">
        <p14:creationId xmlns:p14="http://schemas.microsoft.com/office/powerpoint/2010/main" val="4181329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Slide </a:t>
            </a:r>
            <a:r>
              <a:rPr lang="en-US" sz="2400" dirty="0"/>
              <a:t>Master view, </a:t>
            </a:r>
            <a:r>
              <a:rPr lang="en-US" sz="2400" dirty="0" smtClean="0"/>
              <a:t/>
            </a:r>
            <a:br>
              <a:rPr lang="en-US" sz="2400" dirty="0" smtClean="0"/>
            </a:br>
            <a:r>
              <a:rPr lang="en-US" sz="2400" dirty="0" smtClean="0"/>
              <a:t>shown at right, </a:t>
            </a:r>
            <a:br>
              <a:rPr lang="en-US" sz="2400" dirty="0" smtClean="0"/>
            </a:br>
            <a:r>
              <a:rPr lang="en-US" sz="2400" dirty="0" smtClean="0"/>
              <a:t>provides </a:t>
            </a:r>
            <a:r>
              <a:rPr lang="en-US" sz="2400" dirty="0"/>
              <a:t>tools for </a:t>
            </a:r>
            <a:r>
              <a:rPr lang="en-US" sz="2400" dirty="0" smtClean="0"/>
              <a:t/>
            </a:r>
            <a:br>
              <a:rPr lang="en-US" sz="2400" dirty="0" smtClean="0"/>
            </a:br>
            <a:r>
              <a:rPr lang="en-US" sz="2400" dirty="0" smtClean="0"/>
              <a:t>modifying </a:t>
            </a:r>
            <a:r>
              <a:rPr lang="en-US" sz="2400" dirty="0"/>
              <a:t>the </a:t>
            </a:r>
            <a:r>
              <a:rPr lang="en-US" sz="2400" dirty="0" smtClean="0"/>
              <a:t/>
            </a:r>
            <a:br>
              <a:rPr lang="en-US" sz="2400" dirty="0" smtClean="0"/>
            </a:br>
            <a:r>
              <a:rPr lang="en-US" sz="2400" dirty="0" smtClean="0"/>
              <a:t>master </a:t>
            </a:r>
            <a:r>
              <a:rPr lang="en-US" sz="2400" dirty="0"/>
              <a:t>slides on </a:t>
            </a:r>
            <a:r>
              <a:rPr lang="en-US" sz="2400" dirty="0" smtClean="0"/>
              <a:t/>
            </a:r>
            <a:br>
              <a:rPr lang="en-US" sz="2400" dirty="0" smtClean="0"/>
            </a:br>
            <a:r>
              <a:rPr lang="en-US" sz="2400" dirty="0" smtClean="0"/>
              <a:t>which </a:t>
            </a:r>
            <a:r>
              <a:rPr lang="en-US" sz="2400" dirty="0"/>
              <a:t>all of the </a:t>
            </a:r>
            <a:r>
              <a:rPr lang="en-US" sz="2400" dirty="0" smtClean="0"/>
              <a:t/>
            </a:r>
            <a:br>
              <a:rPr lang="en-US" sz="2400" dirty="0" smtClean="0"/>
            </a:br>
            <a:r>
              <a:rPr lang="en-US" sz="2400" dirty="0" smtClean="0"/>
              <a:t>current pre-</a:t>
            </a:r>
            <a:br>
              <a:rPr lang="en-US" sz="2400" dirty="0" smtClean="0"/>
            </a:br>
            <a:r>
              <a:rPr lang="en-US" sz="2400" dirty="0" err="1" smtClean="0"/>
              <a:t>sentation’s</a:t>
            </a:r>
            <a:r>
              <a:rPr lang="en-US" sz="2400" dirty="0" smtClean="0"/>
              <a:t> </a:t>
            </a:r>
            <a:r>
              <a:rPr lang="en-US" sz="2400" dirty="0"/>
              <a:t>layouts </a:t>
            </a:r>
            <a:r>
              <a:rPr lang="en-US" sz="2400" dirty="0" smtClean="0"/>
              <a:t/>
            </a:r>
            <a:br>
              <a:rPr lang="en-US" sz="2400" dirty="0" smtClean="0"/>
            </a:br>
            <a:r>
              <a:rPr lang="en-US" sz="2400" dirty="0" smtClean="0"/>
              <a:t>and </a:t>
            </a:r>
            <a:r>
              <a:rPr lang="en-US" sz="2400" dirty="0"/>
              <a:t>formats are </a:t>
            </a:r>
            <a:r>
              <a:rPr lang="en-US" sz="2400" dirty="0" smtClean="0"/>
              <a:t/>
            </a:r>
            <a:br>
              <a:rPr lang="en-US" sz="2400" dirty="0" smtClean="0"/>
            </a:br>
            <a:r>
              <a:rPr lang="en-US" sz="2400" dirty="0" smtClean="0"/>
              <a:t>based</a:t>
            </a:r>
            <a:r>
              <a:rPr lang="en-US" sz="2400" dirty="0"/>
              <a:t>. You can </a:t>
            </a:r>
            <a:r>
              <a:rPr lang="en-US" sz="2400" dirty="0" smtClean="0"/>
              <a:t/>
            </a:r>
            <a:br>
              <a:rPr lang="en-US" sz="2400" dirty="0" smtClean="0"/>
            </a:br>
            <a:r>
              <a:rPr lang="en-US" sz="2400" dirty="0" smtClean="0"/>
              <a:t>modify </a:t>
            </a:r>
            <a:r>
              <a:rPr lang="en-US" sz="2400" dirty="0"/>
              <a:t>the slide master itself, or any of the individual layout masters subordinate to it</a:t>
            </a:r>
            <a:r>
              <a:rPr lang="en-US" sz="2400" dirty="0" smtClean="0"/>
              <a:t>.</a:t>
            </a:r>
            <a:endParaRPr lang="en-US" sz="2400" dirty="0"/>
          </a:p>
        </p:txBody>
      </p:sp>
      <p:pic>
        <p:nvPicPr>
          <p:cNvPr id="2" name="Picture 1" descr="04.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4240" y="1700809"/>
            <a:ext cx="5030872" cy="3342820"/>
          </a:xfrm>
          <a:prstGeom prst="rect">
            <a:avLst/>
          </a:prstGeom>
        </p:spPr>
      </p:pic>
    </p:spTree>
    <p:extLst>
      <p:ext uri="{BB962C8B-B14F-4D97-AF65-F5344CB8AC3E}">
        <p14:creationId xmlns:p14="http://schemas.microsoft.com/office/powerpoint/2010/main" val="20696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Use the tools on the Slide Master tab and the slide in the Slide pane to customize formats that will apply to all slides in a </a:t>
            </a:r>
            <a:r>
              <a:rPr lang="en-US" sz="2400" dirty="0" smtClean="0"/>
              <a:t>presentation.</a:t>
            </a:r>
          </a:p>
          <a:p>
            <a:r>
              <a:rPr lang="en-US" sz="2400" dirty="0" smtClean="0"/>
              <a:t>If </a:t>
            </a:r>
            <a:r>
              <a:rPr lang="en-US" sz="2400" dirty="0"/>
              <a:t>you make changes to the topmost slide in the left pane, the changes apply to all layouts. </a:t>
            </a:r>
            <a:endParaRPr lang="en-US" sz="2400" dirty="0" smtClean="0"/>
          </a:p>
          <a:p>
            <a:r>
              <a:rPr lang="en-US" sz="2400" dirty="0" smtClean="0"/>
              <a:t>If </a:t>
            </a:r>
            <a:r>
              <a:rPr lang="en-US" sz="2400" dirty="0"/>
              <a:t>you click a specific layout below it to change, the changes apply to all slides that use that layout. </a:t>
            </a:r>
          </a:p>
          <a:p>
            <a:endParaRPr lang="en-US" sz="2400" dirty="0"/>
          </a:p>
          <a:p>
            <a:endParaRPr lang="en-US" sz="2400" dirty="0"/>
          </a:p>
        </p:txBody>
      </p:sp>
    </p:spTree>
    <p:extLst>
      <p:ext uri="{BB962C8B-B14F-4D97-AF65-F5344CB8AC3E}">
        <p14:creationId xmlns:p14="http://schemas.microsoft.com/office/powerpoint/2010/main" val="1036878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Customizing Slide Masters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b="1" i="1" dirty="0"/>
              <a:t>slide master</a:t>
            </a:r>
            <a:r>
              <a:rPr lang="en-US" sz="2400" dirty="0"/>
              <a:t> for a presentation stores information on the current theme, layout of placeholders, bullet characters, and other formats that affect all slides in a presentation. </a:t>
            </a:r>
            <a:endParaRPr lang="en-US" sz="2400" dirty="0" smtClean="0"/>
          </a:p>
          <a:p>
            <a:r>
              <a:rPr lang="en-US" sz="2400" dirty="0" smtClean="0"/>
              <a:t>If </a:t>
            </a:r>
            <a:r>
              <a:rPr lang="en-US" sz="2400" dirty="0"/>
              <a:t>you want to make design changes that will apply to many or all slides in a presentation, you can save a great deal of time by modifying the slide master rather than applying changes on each slide. </a:t>
            </a:r>
            <a:endParaRPr lang="en-US" sz="2400" dirty="0" smtClean="0"/>
          </a:p>
          <a:p>
            <a:r>
              <a:rPr lang="en-US" sz="2400" dirty="0" smtClean="0"/>
              <a:t>Slide </a:t>
            </a:r>
            <a:r>
              <a:rPr lang="en-US" sz="2400" dirty="0"/>
              <a:t>Master view makes it easy to change formats globally for a presentation by displaying the slide master and all layouts available in the current presentation. </a:t>
            </a:r>
          </a:p>
          <a:p>
            <a:r>
              <a:rPr lang="en-US" sz="2400" dirty="0" smtClean="0"/>
              <a:t>Customizing </a:t>
            </a:r>
            <a:r>
              <a:rPr lang="en-US" sz="2400" dirty="0"/>
              <a:t>a slide master makes it easy to apply changes consistently throughout a presentation</a:t>
            </a:r>
            <a:r>
              <a:rPr lang="en-US" sz="2400" dirty="0" smtClean="0"/>
              <a:t>.</a:t>
            </a:r>
            <a:endParaRPr lang="en-US" sz="2400" dirty="0"/>
          </a:p>
        </p:txBody>
      </p:sp>
    </p:spTree>
    <p:extLst>
      <p:ext uri="{BB962C8B-B14F-4D97-AF65-F5344CB8AC3E}">
        <p14:creationId xmlns:p14="http://schemas.microsoft.com/office/powerpoint/2010/main" val="42856984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Theme to a Slide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customize a slide master, you use Slide Master view. Slide Master view has its own tab on the Ribbon to provide tools you can use to change the masters. </a:t>
            </a:r>
            <a:endParaRPr lang="en-US" sz="2400" dirty="0" smtClean="0"/>
          </a:p>
          <a:p>
            <a:r>
              <a:rPr lang="en-US" sz="2400" dirty="0" smtClean="0"/>
              <a:t>In </a:t>
            </a:r>
            <a:r>
              <a:rPr lang="en-US" sz="2400" dirty="0"/>
              <a:t>this exercise, you apply a theme to a slide master to change its look</a:t>
            </a:r>
            <a:r>
              <a:rPr lang="en-US" sz="2400" dirty="0" smtClean="0"/>
              <a:t>.</a:t>
            </a:r>
            <a:endParaRPr lang="en-US" sz="2400" dirty="0"/>
          </a:p>
        </p:txBody>
      </p:sp>
    </p:spTree>
    <p:extLst>
      <p:ext uri="{BB962C8B-B14F-4D97-AF65-F5344CB8AC3E}">
        <p14:creationId xmlns:p14="http://schemas.microsoft.com/office/powerpoint/2010/main" val="17162691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Theme to a Slide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apply a theme to a slide master, perform the following steps:</a:t>
            </a:r>
          </a:p>
          <a:p>
            <a:pPr marL="457200" indent="-457200">
              <a:buFont typeface="+mj-lt"/>
              <a:buAutoNum type="arabicPeriod"/>
            </a:pPr>
            <a:r>
              <a:rPr lang="en-US" sz="2400" dirty="0" smtClean="0"/>
              <a:t>Locate </a:t>
            </a:r>
            <a:r>
              <a:rPr lang="en-US" sz="2400" dirty="0"/>
              <a:t>and open the </a:t>
            </a:r>
            <a:r>
              <a:rPr lang="en-US" sz="2400" dirty="0" smtClean="0"/>
              <a:t/>
            </a:r>
            <a:br>
              <a:rPr lang="en-US" sz="2400" dirty="0" smtClean="0"/>
            </a:br>
            <a:r>
              <a:rPr lang="en-US" sz="2400" b="1" i="1" dirty="0" smtClean="0"/>
              <a:t>Rates</a:t>
            </a:r>
            <a:r>
              <a:rPr lang="en-US" sz="2400" dirty="0" smtClean="0"/>
              <a:t> </a:t>
            </a:r>
            <a:r>
              <a:rPr lang="en-US" sz="2400" dirty="0"/>
              <a:t>presentation </a:t>
            </a:r>
            <a:r>
              <a:rPr lang="en-US" sz="2400" dirty="0" smtClean="0"/>
              <a:t/>
            </a:r>
            <a:br>
              <a:rPr lang="en-US" sz="2400" dirty="0" smtClean="0"/>
            </a:br>
            <a:r>
              <a:rPr lang="en-US" sz="2400" dirty="0" smtClean="0"/>
              <a:t>and </a:t>
            </a:r>
            <a:r>
              <a:rPr lang="en-US" sz="2400" dirty="0"/>
              <a:t>save it as </a:t>
            </a:r>
            <a:r>
              <a:rPr lang="en-US" sz="2400" b="1" i="1" dirty="0"/>
              <a:t>Rates </a:t>
            </a:r>
            <a:r>
              <a:rPr lang="en-US" sz="2400" b="1" i="1" dirty="0" smtClean="0"/>
              <a:t/>
            </a:r>
            <a:br>
              <a:rPr lang="en-US" sz="2400" b="1" i="1" dirty="0" smtClean="0"/>
            </a:br>
            <a:r>
              <a:rPr lang="en-US" sz="2400" b="1" i="1" dirty="0" smtClean="0"/>
              <a:t>Masters</a:t>
            </a:r>
            <a:r>
              <a:rPr lang="en-US" sz="2400" dirty="0"/>
              <a:t>.</a:t>
            </a:r>
          </a:p>
          <a:p>
            <a:pPr marL="457200" indent="-457200">
              <a:buFont typeface="+mj-lt"/>
              <a:buAutoNum type="arabicPeriod"/>
            </a:pPr>
            <a:r>
              <a:rPr lang="en-US" sz="2400" dirty="0" smtClean="0"/>
              <a:t>With </a:t>
            </a:r>
            <a:r>
              <a:rPr lang="en-US" sz="2400" dirty="0"/>
              <a:t>slide 1 active, </a:t>
            </a:r>
            <a:r>
              <a:rPr lang="en-US" sz="2400" dirty="0" smtClean="0"/>
              <a:t/>
            </a:r>
            <a:br>
              <a:rPr lang="en-US" sz="2400" dirty="0" smtClean="0"/>
            </a:br>
            <a:r>
              <a:rPr lang="en-US" sz="2400" dirty="0" smtClean="0"/>
              <a:t>click </a:t>
            </a:r>
            <a:r>
              <a:rPr lang="en-US" sz="2400" dirty="0"/>
              <a:t>the </a:t>
            </a:r>
            <a:r>
              <a:rPr lang="en-US" sz="2400" b="1" dirty="0"/>
              <a:t>View</a:t>
            </a:r>
            <a:r>
              <a:rPr lang="en-US" sz="2400" dirty="0"/>
              <a:t> tab.</a:t>
            </a:r>
          </a:p>
          <a:p>
            <a:pPr marL="457200" indent="-457200">
              <a:buFont typeface="+mj-lt"/>
              <a:buAutoNum type="arabicPeriod"/>
            </a:pPr>
            <a:r>
              <a:rPr lang="en-US" sz="2400" dirty="0" smtClean="0"/>
              <a:t>Click </a:t>
            </a:r>
            <a:r>
              <a:rPr lang="en-US" sz="2400" dirty="0"/>
              <a:t>the </a:t>
            </a:r>
            <a:r>
              <a:rPr lang="en-US" sz="2400" b="1" dirty="0"/>
              <a:t>Slide Master</a:t>
            </a:r>
            <a:r>
              <a:rPr lang="en-US" sz="2400" dirty="0"/>
              <a:t> </a:t>
            </a:r>
            <a:r>
              <a:rPr lang="en-US" sz="2400" dirty="0" smtClean="0"/>
              <a:t/>
            </a:r>
            <a:br>
              <a:rPr lang="en-US" sz="2400" dirty="0" smtClean="0"/>
            </a:br>
            <a:r>
              <a:rPr lang="en-US" sz="2400" dirty="0" smtClean="0"/>
              <a:t>button </a:t>
            </a:r>
            <a:r>
              <a:rPr lang="en-US" sz="2400" dirty="0"/>
              <a:t>in the </a:t>
            </a:r>
            <a:r>
              <a:rPr lang="en-US" sz="2400" dirty="0" smtClean="0"/>
              <a:t/>
            </a:r>
            <a:br>
              <a:rPr lang="en-US" sz="2400" dirty="0" smtClean="0"/>
            </a:br>
            <a:r>
              <a:rPr lang="en-US" sz="2400" dirty="0" smtClean="0"/>
              <a:t>Presentation </a:t>
            </a:r>
            <a:r>
              <a:rPr lang="en-US" sz="2400" dirty="0"/>
              <a:t>Views </a:t>
            </a:r>
            <a:r>
              <a:rPr lang="en-US" sz="2400" dirty="0" smtClean="0"/>
              <a:t>group</a:t>
            </a:r>
            <a:r>
              <a:rPr lang="en-US" sz="2400" dirty="0"/>
              <a:t>. Slide Master </a:t>
            </a:r>
            <a:r>
              <a:rPr lang="en-US" sz="2400" dirty="0" smtClean="0"/>
              <a:t>view </a:t>
            </a:r>
            <a:r>
              <a:rPr lang="en-US" sz="2400" dirty="0"/>
              <a:t>opens with the Title Slide Layout selected in the left pane, as </a:t>
            </a:r>
            <a:r>
              <a:rPr lang="en-US" sz="2400" dirty="0" smtClean="0"/>
              <a:t>above.</a:t>
            </a:r>
            <a:endParaRPr lang="en-US" sz="2400" dirty="0"/>
          </a:p>
        </p:txBody>
      </p:sp>
      <p:pic>
        <p:nvPicPr>
          <p:cNvPr id="2" name="Picture 1" descr="04.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2255272"/>
            <a:ext cx="4654560" cy="3103040"/>
          </a:xfrm>
          <a:prstGeom prst="rect">
            <a:avLst/>
          </a:prstGeom>
        </p:spPr>
      </p:pic>
    </p:spTree>
    <p:extLst>
      <p:ext uri="{BB962C8B-B14F-4D97-AF65-F5344CB8AC3E}">
        <p14:creationId xmlns:p14="http://schemas.microsoft.com/office/powerpoint/2010/main" val="2057592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Theme to a Slide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Click </a:t>
            </a:r>
            <a:r>
              <a:rPr lang="en-US" sz="2200" dirty="0"/>
              <a:t>the first slide in the left pane, the slide master for the current theme. (It’s the top slide in the left pane, the one that is slightly larger than the others.)</a:t>
            </a:r>
          </a:p>
          <a:p>
            <a:pPr marL="457200" indent="-457200">
              <a:buFont typeface="+mj-lt"/>
              <a:buAutoNum type="arabicPeriod" startAt="4"/>
            </a:pPr>
            <a:r>
              <a:rPr lang="en-US" sz="2200" dirty="0" smtClean="0"/>
              <a:t>Click </a:t>
            </a:r>
            <a:r>
              <a:rPr lang="en-US" sz="2200" dirty="0"/>
              <a:t>the </a:t>
            </a:r>
            <a:r>
              <a:rPr lang="en-US" sz="2200" b="1" dirty="0"/>
              <a:t>Themes</a:t>
            </a:r>
            <a:r>
              <a:rPr lang="en-US" sz="2200" dirty="0"/>
              <a:t> </a:t>
            </a:r>
            <a:r>
              <a:rPr lang="en-US" sz="2200" dirty="0" smtClean="0"/>
              <a:t/>
            </a:r>
            <a:br>
              <a:rPr lang="en-US" sz="2200" dirty="0" smtClean="0"/>
            </a:br>
            <a:r>
              <a:rPr lang="en-US" sz="2200" dirty="0" smtClean="0"/>
              <a:t>button </a:t>
            </a:r>
            <a:r>
              <a:rPr lang="en-US" sz="2200" dirty="0"/>
              <a:t>in the Slide </a:t>
            </a:r>
            <a:r>
              <a:rPr lang="en-US" sz="2200" dirty="0" smtClean="0"/>
              <a:t/>
            </a:r>
            <a:br>
              <a:rPr lang="en-US" sz="2200" dirty="0" smtClean="0"/>
            </a:br>
            <a:r>
              <a:rPr lang="en-US" sz="2200" dirty="0" smtClean="0"/>
              <a:t>Master </a:t>
            </a:r>
            <a:r>
              <a:rPr lang="en-US" sz="2200" dirty="0"/>
              <a:t>tab to </a:t>
            </a:r>
            <a:r>
              <a:rPr lang="en-US" sz="2200" dirty="0" smtClean="0"/>
              <a:t/>
            </a:r>
            <a:br>
              <a:rPr lang="en-US" sz="2200" dirty="0" smtClean="0"/>
            </a:br>
            <a:r>
              <a:rPr lang="en-US" sz="2200" dirty="0" smtClean="0"/>
              <a:t>produce </a:t>
            </a:r>
            <a:r>
              <a:rPr lang="en-US" sz="2200" dirty="0"/>
              <a:t>the Themes </a:t>
            </a:r>
            <a:r>
              <a:rPr lang="en-US" sz="2200" dirty="0" smtClean="0"/>
              <a:t/>
            </a:r>
            <a:br>
              <a:rPr lang="en-US" sz="2200" dirty="0" smtClean="0"/>
            </a:br>
            <a:r>
              <a:rPr lang="en-US" sz="2200" dirty="0" smtClean="0"/>
              <a:t>gallery</a:t>
            </a:r>
            <a:r>
              <a:rPr lang="en-US" sz="2200" dirty="0"/>
              <a:t>; click the </a:t>
            </a:r>
            <a:r>
              <a:rPr lang="en-US" sz="2200" dirty="0" smtClean="0"/>
              <a:t/>
            </a:r>
            <a:br>
              <a:rPr lang="en-US" sz="2200" dirty="0" smtClean="0"/>
            </a:br>
            <a:r>
              <a:rPr lang="en-US" sz="2200" b="1" dirty="0" smtClean="0"/>
              <a:t>Solstice</a:t>
            </a:r>
            <a:r>
              <a:rPr lang="en-US" sz="2200" dirty="0" smtClean="0"/>
              <a:t> </a:t>
            </a:r>
            <a:r>
              <a:rPr lang="en-US" sz="2200" dirty="0"/>
              <a:t>theme in </a:t>
            </a:r>
            <a:r>
              <a:rPr lang="en-US" sz="2200" dirty="0" smtClean="0"/>
              <a:t/>
            </a:r>
            <a:br>
              <a:rPr lang="en-US" sz="2200" dirty="0" smtClean="0"/>
            </a:br>
            <a:r>
              <a:rPr lang="en-US" sz="2200" dirty="0" smtClean="0"/>
              <a:t>the </a:t>
            </a:r>
            <a:r>
              <a:rPr lang="en-US" sz="2200" dirty="0"/>
              <a:t>gallery. The </a:t>
            </a:r>
            <a:r>
              <a:rPr lang="en-US" sz="2200" dirty="0" smtClean="0"/>
              <a:t/>
            </a:r>
            <a:br>
              <a:rPr lang="en-US" sz="2200" dirty="0" smtClean="0"/>
            </a:br>
            <a:r>
              <a:rPr lang="en-US" sz="2200" dirty="0" smtClean="0"/>
              <a:t>theme </a:t>
            </a:r>
            <a:r>
              <a:rPr lang="en-US" sz="2200" dirty="0"/>
              <a:t>is applied to </a:t>
            </a:r>
            <a:r>
              <a:rPr lang="en-US" sz="2200" dirty="0" smtClean="0"/>
              <a:t/>
            </a:r>
            <a:br>
              <a:rPr lang="en-US" sz="2200" dirty="0" smtClean="0"/>
            </a:br>
            <a:r>
              <a:rPr lang="en-US" sz="2200" dirty="0" smtClean="0"/>
              <a:t>the </a:t>
            </a:r>
            <a:r>
              <a:rPr lang="en-US" sz="2200" dirty="0"/>
              <a:t>slide master as </a:t>
            </a:r>
            <a:r>
              <a:rPr lang="en-US" sz="2200" dirty="0" smtClean="0"/>
              <a:t/>
            </a:r>
            <a:br>
              <a:rPr lang="en-US" sz="2200" dirty="0" smtClean="0"/>
            </a:br>
            <a:r>
              <a:rPr lang="en-US" sz="2200" dirty="0" smtClean="0"/>
              <a:t>well </a:t>
            </a:r>
            <a:r>
              <a:rPr lang="en-US" sz="2200" dirty="0"/>
              <a:t>as all slide </a:t>
            </a:r>
            <a:r>
              <a:rPr lang="en-US" sz="2200" dirty="0" smtClean="0"/>
              <a:t/>
            </a:r>
            <a:br>
              <a:rPr lang="en-US" sz="2200" dirty="0" smtClean="0"/>
            </a:br>
            <a:r>
              <a:rPr lang="en-US" sz="2200" dirty="0" smtClean="0"/>
              <a:t>layouts </a:t>
            </a:r>
            <a:r>
              <a:rPr lang="en-US" sz="2200" dirty="0"/>
              <a:t>in the left pane, as shown </a:t>
            </a:r>
            <a:r>
              <a:rPr lang="en-US" sz="2200" dirty="0" smtClean="0"/>
              <a:t>above.</a:t>
            </a:r>
            <a:endParaRPr lang="en-US" sz="2200" dirty="0"/>
          </a:p>
        </p:txBody>
      </p:sp>
      <p:pic>
        <p:nvPicPr>
          <p:cNvPr id="2" name="Picture 1" descr="04.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8443" y="2768105"/>
            <a:ext cx="5102250" cy="3277096"/>
          </a:xfrm>
          <a:prstGeom prst="rect">
            <a:avLst/>
          </a:prstGeom>
        </p:spPr>
      </p:pic>
    </p:spTree>
    <p:extLst>
      <p:ext uri="{BB962C8B-B14F-4D97-AF65-F5344CB8AC3E}">
        <p14:creationId xmlns:p14="http://schemas.microsoft.com/office/powerpoint/2010/main" val="2186665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Theme to a Slide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200" b="1" dirty="0" smtClean="0"/>
              <a:t>SAVE</a:t>
            </a:r>
            <a:r>
              <a:rPr lang="en-US" sz="2200" dirty="0" smtClean="0"/>
              <a:t> </a:t>
            </a:r>
            <a:r>
              <a:rPr lang="en-US" sz="2200" dirty="0"/>
              <a:t>the presentation.</a:t>
            </a:r>
          </a:p>
          <a:p>
            <a:r>
              <a:rPr lang="en-US" sz="2200" b="1" dirty="0"/>
              <a:t>LEAVE</a:t>
            </a:r>
            <a:r>
              <a:rPr lang="en-US" sz="2200" dirty="0"/>
              <a:t> the presentation open in Slide Master view to use in the next exercise.</a:t>
            </a:r>
          </a:p>
          <a:p>
            <a:r>
              <a:rPr lang="en-US" sz="2200" dirty="0"/>
              <a:t>The slide master, displayed at the top of the left pane, looks like a blank Title and Content slide. To </a:t>
            </a:r>
            <a:r>
              <a:rPr lang="en-US" sz="2200" dirty="0" smtClean="0"/>
              <a:t>change </a:t>
            </a:r>
            <a:r>
              <a:rPr lang="en-US" sz="2200" dirty="0"/>
              <a:t>to the master, edit it </a:t>
            </a:r>
            <a:r>
              <a:rPr lang="en-US" sz="2200" dirty="0" smtClean="0"/>
              <a:t>as </a:t>
            </a:r>
            <a:r>
              <a:rPr lang="en-US" sz="2200" dirty="0"/>
              <a:t>you would </a:t>
            </a:r>
            <a:r>
              <a:rPr lang="en-US" sz="2200" dirty="0" smtClean="0"/>
              <a:t>any </a:t>
            </a:r>
            <a:r>
              <a:rPr lang="en-US" sz="2200" dirty="0"/>
              <a:t>slide using tools on any of the Ribbon’s </a:t>
            </a:r>
            <a:r>
              <a:rPr lang="en-US" sz="2200" dirty="0" smtClean="0"/>
              <a:t>tabs.</a:t>
            </a:r>
            <a:endParaRPr lang="en-US" sz="2200" dirty="0"/>
          </a:p>
          <a:p>
            <a:r>
              <a:rPr lang="en-US" sz="2200" dirty="0"/>
              <a:t>Some changes you make to the slide master display on the masters for other slide layouts. You can also click any of these layouts to display it in the Slide pane so you can make changes to that layout. Any changes you make to these layouts will display on slides that use those layouts. Your changed masters display in the slide layout gallery to be available when you create new slides.</a:t>
            </a:r>
          </a:p>
          <a:p>
            <a:endParaRPr lang="en-US" sz="2400" dirty="0"/>
          </a:p>
          <a:p>
            <a:endParaRPr lang="en-US" sz="2400" dirty="0"/>
          </a:p>
          <a:p>
            <a:endParaRPr lang="en-US" sz="2400" dirty="0"/>
          </a:p>
          <a:p>
            <a:endParaRPr lang="en-US" sz="2400" dirty="0"/>
          </a:p>
          <a:p>
            <a:endParaRPr lang="en-US" sz="2400" dirty="0"/>
          </a:p>
        </p:txBody>
      </p:sp>
    </p:spTree>
    <p:extLst>
      <p:ext uri="{BB962C8B-B14F-4D97-AF65-F5344CB8AC3E}">
        <p14:creationId xmlns:p14="http://schemas.microsoft.com/office/powerpoint/2010/main" val="2835811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Moving and Resizing </a:t>
            </a:r>
            <a:r>
              <a:rPr lang="en-US" b="1" dirty="0" smtClean="0"/>
              <a:t/>
            </a:r>
            <a:br>
              <a:rPr lang="en-US" b="1" dirty="0" smtClean="0"/>
            </a:br>
            <a:r>
              <a:rPr lang="en-US" b="1" dirty="0" smtClean="0"/>
              <a:t>Placeholders </a:t>
            </a:r>
            <a:r>
              <a:rPr lang="en-US" b="1" dirty="0"/>
              <a:t>on a Slide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move and resize the placeholders on the slide master to create different effects yourself. Each slide master has a set of </a:t>
            </a:r>
            <a:r>
              <a:rPr lang="en-US" sz="2400" b="1" i="1" dirty="0"/>
              <a:t>layout masters</a:t>
            </a:r>
            <a:r>
              <a:rPr lang="en-US" sz="2400" dirty="0"/>
              <a:t> that determine the number, type, and position of the placeholders on a particular type of slide. </a:t>
            </a:r>
            <a:endParaRPr lang="en-US" sz="2400" dirty="0" smtClean="0"/>
          </a:p>
          <a:p>
            <a:r>
              <a:rPr lang="en-US" sz="2400" dirty="0" smtClean="0"/>
              <a:t>In </a:t>
            </a:r>
            <a:r>
              <a:rPr lang="en-US" sz="2400" dirty="0"/>
              <a:t>Slide Master view, the layout masters are beneath the Slide Master, and slightly indented in the left pane to show that they are subordinate to it. Any changes you make to the placeholders on the Slide Master itself flow down to the layout masters. </a:t>
            </a:r>
            <a:endParaRPr lang="en-US" sz="2400" dirty="0" smtClean="0"/>
          </a:p>
          <a:p>
            <a:r>
              <a:rPr lang="en-US" sz="2400" dirty="0" smtClean="0"/>
              <a:t>In </a:t>
            </a:r>
            <a:r>
              <a:rPr lang="en-US" sz="2400" dirty="0"/>
              <a:t>this exercise, you change the layout for a particular layout master</a:t>
            </a:r>
            <a:r>
              <a:rPr lang="en-US" sz="2400" dirty="0" smtClean="0"/>
              <a:t>.</a:t>
            </a:r>
            <a:endParaRPr lang="en-US" sz="2400" dirty="0"/>
          </a:p>
        </p:txBody>
      </p:sp>
    </p:spTree>
    <p:extLst>
      <p:ext uri="{BB962C8B-B14F-4D97-AF65-F5344CB8AC3E}">
        <p14:creationId xmlns:p14="http://schemas.microsoft.com/office/powerpoint/2010/main" val="87501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t>
            </a:r>
            <a:r>
              <a:rPr lang="en-US" b="1" dirty="0" smtClean="0"/>
              <a:t/>
            </a:r>
            <a:br>
              <a:rPr lang="en-US" b="1" dirty="0" smtClean="0"/>
            </a:br>
            <a:r>
              <a:rPr lang="en-US" b="1" dirty="0" smtClean="0"/>
              <a:t>a </a:t>
            </a:r>
            <a:r>
              <a:rPr lang="en-US" b="1" dirty="0"/>
              <a:t>Theme to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Before </a:t>
            </a:r>
            <a:r>
              <a:rPr lang="en-US" sz="2200" dirty="0"/>
              <a:t>you begin these steps, make sure that your computer is on. Log on, if necessary.</a:t>
            </a:r>
          </a:p>
          <a:p>
            <a:pPr marL="457200" indent="-457200">
              <a:buFont typeface="+mj-lt"/>
              <a:buAutoNum type="arabicPeriod"/>
            </a:pPr>
            <a:r>
              <a:rPr lang="en-US" sz="2200" b="1" dirty="0" smtClean="0"/>
              <a:t>START</a:t>
            </a:r>
            <a:r>
              <a:rPr lang="en-US" sz="2200" dirty="0" smtClean="0"/>
              <a:t> </a:t>
            </a:r>
            <a:r>
              <a:rPr lang="en-US" sz="2200" dirty="0"/>
              <a:t>PowerPoint, if the program is not already running.</a:t>
            </a:r>
          </a:p>
          <a:p>
            <a:pPr marL="457200" indent="-457200">
              <a:buFont typeface="+mj-lt"/>
              <a:buAutoNum type="arabicPeriod"/>
            </a:pPr>
            <a:r>
              <a:rPr lang="en-US" sz="2200" dirty="0" smtClean="0"/>
              <a:t>Locate </a:t>
            </a:r>
            <a:r>
              <a:rPr lang="en-US" sz="2200" dirty="0"/>
              <a:t>and open the </a:t>
            </a:r>
            <a:r>
              <a:rPr lang="en-US" sz="2200" b="1" i="1" dirty="0"/>
              <a:t>Special Events</a:t>
            </a:r>
            <a:r>
              <a:rPr lang="en-US" sz="2200" dirty="0"/>
              <a:t> presentation and save it as </a:t>
            </a:r>
            <a:r>
              <a:rPr lang="en-US" sz="2200" b="1" i="1" dirty="0"/>
              <a:t>Special Events Final</a:t>
            </a:r>
            <a:r>
              <a:rPr lang="en-US" sz="2200" dirty="0"/>
              <a:t>.</a:t>
            </a:r>
          </a:p>
          <a:p>
            <a:pPr marL="457200" indent="-457200">
              <a:buFont typeface="+mj-lt"/>
              <a:buAutoNum type="arabicPeriod"/>
            </a:pPr>
            <a:r>
              <a:rPr lang="en-US" sz="2200" dirty="0" smtClean="0"/>
              <a:t>Make </a:t>
            </a:r>
            <a:r>
              <a:rPr lang="en-US" sz="2200" dirty="0"/>
              <a:t>sure slide 1 is selected. </a:t>
            </a:r>
          </a:p>
          <a:p>
            <a:pPr marL="457200" indent="-457200">
              <a:buFont typeface="+mj-lt"/>
              <a:buAutoNum type="arabicPeriod"/>
            </a:pPr>
            <a:r>
              <a:rPr lang="en-US" sz="2200" dirty="0" smtClean="0"/>
              <a:t>On </a:t>
            </a:r>
            <a:r>
              <a:rPr lang="en-US" sz="2200" dirty="0"/>
              <a:t>the </a:t>
            </a:r>
            <a:r>
              <a:rPr lang="en-US" sz="2200" b="1" dirty="0"/>
              <a:t>Design</a:t>
            </a:r>
            <a:r>
              <a:rPr lang="en-US" sz="2200" dirty="0"/>
              <a:t> tab, click the </a:t>
            </a:r>
            <a:r>
              <a:rPr lang="en-US" sz="2200" dirty="0" smtClean="0"/>
              <a:t/>
            </a:r>
            <a:br>
              <a:rPr lang="en-US" sz="2200" dirty="0" smtClean="0"/>
            </a:br>
            <a:r>
              <a:rPr lang="en-US" sz="2200" b="1" dirty="0" smtClean="0"/>
              <a:t>More</a:t>
            </a:r>
            <a:r>
              <a:rPr lang="en-US" sz="2200" dirty="0" smtClean="0"/>
              <a:t> </a:t>
            </a:r>
            <a:r>
              <a:rPr lang="en-US" sz="2200" dirty="0"/>
              <a:t>button in the Themes </a:t>
            </a:r>
            <a:r>
              <a:rPr lang="en-US" sz="2200" dirty="0" smtClean="0"/>
              <a:t/>
            </a:r>
            <a:br>
              <a:rPr lang="en-US" sz="2200" dirty="0" smtClean="0"/>
            </a:br>
            <a:r>
              <a:rPr lang="en-US" sz="2200" dirty="0" smtClean="0"/>
              <a:t>group</a:t>
            </a:r>
            <a:r>
              <a:rPr lang="en-US" sz="2200" dirty="0"/>
              <a:t>. PowerPoint’s available </a:t>
            </a:r>
            <a:r>
              <a:rPr lang="en-US" sz="2200" dirty="0" smtClean="0"/>
              <a:t/>
            </a:r>
            <a:br>
              <a:rPr lang="en-US" sz="2200" dirty="0" smtClean="0"/>
            </a:br>
            <a:r>
              <a:rPr lang="en-US" sz="2200" dirty="0" smtClean="0"/>
              <a:t>themes </a:t>
            </a:r>
            <a:r>
              <a:rPr lang="en-US" sz="2200" dirty="0"/>
              <a:t>display in the Themes </a:t>
            </a:r>
            <a:r>
              <a:rPr lang="en-US" sz="2200" dirty="0" smtClean="0"/>
              <a:t/>
            </a:r>
            <a:br>
              <a:rPr lang="en-US" sz="2200" dirty="0" smtClean="0"/>
            </a:br>
            <a:r>
              <a:rPr lang="en-US" sz="2200" dirty="0" smtClean="0"/>
              <a:t>gallery</a:t>
            </a:r>
            <a:r>
              <a:rPr lang="en-US" sz="2200" dirty="0"/>
              <a:t>, as shown </a:t>
            </a:r>
            <a:r>
              <a:rPr lang="en-US" sz="2200" dirty="0" smtClean="0"/>
              <a:t>at right. </a:t>
            </a:r>
            <a:endParaRPr lang="en-US" sz="2200" dirty="0"/>
          </a:p>
        </p:txBody>
      </p:sp>
      <p:pic>
        <p:nvPicPr>
          <p:cNvPr id="2" name="Picture 1" descr="04.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1504" y="3284984"/>
            <a:ext cx="3917925" cy="2734441"/>
          </a:xfrm>
          <a:prstGeom prst="rect">
            <a:avLst/>
          </a:prstGeom>
        </p:spPr>
      </p:pic>
    </p:spTree>
    <p:extLst>
      <p:ext uri="{BB962C8B-B14F-4D97-AF65-F5344CB8AC3E}">
        <p14:creationId xmlns:p14="http://schemas.microsoft.com/office/powerpoint/2010/main"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Move and Resize Placeholders</a:t>
            </a:r>
          </a:p>
        </p:txBody>
      </p:sp>
      <p:sp>
        <p:nvSpPr>
          <p:cNvPr id="21506" name="Rectangle 3"/>
          <p:cNvSpPr>
            <a:spLocks noGrp="1" noChangeArrowheads="1"/>
          </p:cNvSpPr>
          <p:nvPr>
            <p:ph type="body" idx="1"/>
          </p:nvPr>
        </p:nvSpPr>
        <p:spPr>
          <a:xfrm>
            <a:off x="457200" y="1484784"/>
            <a:ext cx="8229600" cy="4876800"/>
          </a:xfrm>
        </p:spPr>
        <p:txBody>
          <a:bodyPr/>
          <a:lstStyle/>
          <a:p>
            <a:pPr>
              <a:spcBef>
                <a:spcPts val="300"/>
              </a:spcBef>
            </a:pPr>
            <a:r>
              <a:rPr lang="en-US" sz="2200" b="1" dirty="0" smtClean="0"/>
              <a:t>USE</a:t>
            </a:r>
            <a:r>
              <a:rPr lang="en-US" sz="2200" dirty="0" smtClean="0"/>
              <a:t> </a:t>
            </a:r>
            <a:r>
              <a:rPr lang="en-US" sz="2200" dirty="0"/>
              <a:t>the </a:t>
            </a:r>
            <a:r>
              <a:rPr lang="en-US" sz="2200" b="1" i="1" dirty="0"/>
              <a:t>Rates Masters</a:t>
            </a:r>
            <a:r>
              <a:rPr lang="en-US" sz="2200" dirty="0"/>
              <a:t> presentation that is still open from the previous exercise.</a:t>
            </a:r>
          </a:p>
          <a:p>
            <a:pPr marL="457200" indent="-457200">
              <a:spcBef>
                <a:spcPts val="300"/>
              </a:spcBef>
              <a:buFont typeface="+mj-lt"/>
              <a:buAutoNum type="arabicPeriod"/>
            </a:pPr>
            <a:r>
              <a:rPr lang="en-US" sz="2200" dirty="0" smtClean="0"/>
              <a:t>In </a:t>
            </a:r>
            <a:r>
              <a:rPr lang="en-US" sz="2200" dirty="0"/>
              <a:t>Slide Master view, click to select the </a:t>
            </a:r>
            <a:r>
              <a:rPr lang="en-US" sz="2200" b="1" dirty="0"/>
              <a:t>layout master for the Title Slide Layout </a:t>
            </a:r>
            <a:r>
              <a:rPr lang="en-US" sz="2200" dirty="0"/>
              <a:t>in the left pane (hover your cursor over the slide to see a </a:t>
            </a:r>
            <a:r>
              <a:rPr lang="en-US" sz="2200" dirty="0" err="1"/>
              <a:t>KeyTip</a:t>
            </a:r>
            <a:r>
              <a:rPr lang="en-US" sz="2200" dirty="0"/>
              <a:t> indicating the layout master’s name). The Title Slide layout master appears in the right pane.</a:t>
            </a:r>
          </a:p>
          <a:p>
            <a:pPr marL="457200" indent="-457200">
              <a:spcBef>
                <a:spcPts val="300"/>
              </a:spcBef>
              <a:buFont typeface="+mj-lt"/>
              <a:buAutoNum type="arabicPeriod"/>
            </a:pPr>
            <a:r>
              <a:rPr lang="en-US" sz="2200" dirty="0" smtClean="0"/>
              <a:t>In </a:t>
            </a:r>
            <a:r>
              <a:rPr lang="en-US" sz="2200" dirty="0"/>
              <a:t>the Title Slide layout </a:t>
            </a:r>
            <a:r>
              <a:rPr lang="en-US" sz="2200" dirty="0" smtClean="0"/>
              <a:t/>
            </a:r>
            <a:br>
              <a:rPr lang="en-US" sz="2200" dirty="0" smtClean="0"/>
            </a:br>
            <a:r>
              <a:rPr lang="en-US" sz="2200" dirty="0" smtClean="0"/>
              <a:t>master</a:t>
            </a:r>
            <a:r>
              <a:rPr lang="en-US" sz="2200" dirty="0"/>
              <a:t>, click the</a:t>
            </a:r>
            <a:r>
              <a:rPr lang="en-US" sz="2200" b="1" dirty="0"/>
              <a:t> outer </a:t>
            </a:r>
            <a:r>
              <a:rPr lang="en-US" sz="2200" b="1" dirty="0" smtClean="0"/>
              <a:t/>
            </a:r>
            <a:br>
              <a:rPr lang="en-US" sz="2200" b="1" dirty="0" smtClean="0"/>
            </a:br>
            <a:r>
              <a:rPr lang="en-US" sz="2200" b="1" dirty="0" smtClean="0"/>
              <a:t>border </a:t>
            </a:r>
            <a:r>
              <a:rPr lang="en-US" sz="2200" b="1" dirty="0"/>
              <a:t>of the subtitle </a:t>
            </a:r>
            <a:r>
              <a:rPr lang="en-US" sz="2200" b="1" dirty="0" smtClean="0"/>
              <a:t/>
            </a:r>
            <a:br>
              <a:rPr lang="en-US" sz="2200" b="1" dirty="0" smtClean="0"/>
            </a:br>
            <a:r>
              <a:rPr lang="en-US" sz="2200" b="1" dirty="0" smtClean="0"/>
              <a:t>placeholder</a:t>
            </a:r>
            <a:r>
              <a:rPr lang="en-US" sz="2200" dirty="0" smtClean="0"/>
              <a:t> </a:t>
            </a:r>
            <a:r>
              <a:rPr lang="en-US" sz="2200" dirty="0"/>
              <a:t>(click to </a:t>
            </a:r>
            <a:r>
              <a:rPr lang="en-US" sz="2200" dirty="0" smtClean="0"/>
              <a:t/>
            </a:r>
            <a:br>
              <a:rPr lang="en-US" sz="2200" dirty="0" smtClean="0"/>
            </a:br>
            <a:r>
              <a:rPr lang="en-US" sz="2200" dirty="0" smtClean="0"/>
              <a:t>edit </a:t>
            </a:r>
            <a:r>
              <a:rPr lang="en-US" sz="2200" dirty="0"/>
              <a:t>Master subtitle style) </a:t>
            </a:r>
            <a:r>
              <a:rPr lang="en-US" sz="2200" dirty="0" smtClean="0"/>
              <a:t/>
            </a:r>
            <a:br>
              <a:rPr lang="en-US" sz="2200" dirty="0" smtClean="0"/>
            </a:br>
            <a:r>
              <a:rPr lang="en-US" sz="2200" dirty="0" smtClean="0"/>
              <a:t>to </a:t>
            </a:r>
            <a:r>
              <a:rPr lang="en-US" sz="2200" dirty="0"/>
              <a:t>select that text box.</a:t>
            </a:r>
          </a:p>
          <a:p>
            <a:pPr marL="457200" indent="-457200">
              <a:spcBef>
                <a:spcPts val="300"/>
              </a:spcBef>
              <a:buFont typeface="+mj-lt"/>
              <a:buAutoNum type="arabicPeriod"/>
            </a:pPr>
            <a:r>
              <a:rPr lang="en-US" sz="2200" dirty="0" smtClean="0"/>
              <a:t>Drag </a:t>
            </a:r>
            <a:r>
              <a:rPr lang="en-US" sz="2200" b="1" dirty="0"/>
              <a:t>the bottom selection handle</a:t>
            </a:r>
            <a:r>
              <a:rPr lang="en-US" sz="2200" dirty="0"/>
              <a:t> upward to decrease the height of the subtitle placeholder to 1” (see </a:t>
            </a:r>
            <a:r>
              <a:rPr lang="en-US" sz="2200" dirty="0" smtClean="0"/>
              <a:t>above).</a:t>
            </a:r>
            <a:endParaRPr lang="en-US" sz="2200" dirty="0"/>
          </a:p>
        </p:txBody>
      </p:sp>
      <p:pic>
        <p:nvPicPr>
          <p:cNvPr id="2" name="Picture 1" descr="04.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3750176"/>
            <a:ext cx="4500880" cy="1840659"/>
          </a:xfrm>
          <a:prstGeom prst="rect">
            <a:avLst/>
          </a:prstGeom>
        </p:spPr>
      </p:pic>
    </p:spTree>
    <p:extLst>
      <p:ext uri="{BB962C8B-B14F-4D97-AF65-F5344CB8AC3E}">
        <p14:creationId xmlns:p14="http://schemas.microsoft.com/office/powerpoint/2010/main" val="24404088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Move and Resize Placeholders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Position </a:t>
            </a:r>
            <a:r>
              <a:rPr lang="en-US" sz="2200" dirty="0"/>
              <a:t>the </a:t>
            </a:r>
            <a:r>
              <a:rPr lang="en-US" sz="2200" dirty="0" smtClean="0"/>
              <a:t>mouse </a:t>
            </a:r>
            <a:br>
              <a:rPr lang="en-US" sz="2200" dirty="0" smtClean="0"/>
            </a:br>
            <a:r>
              <a:rPr lang="en-US" sz="2200" dirty="0" smtClean="0"/>
              <a:t>pointer over </a:t>
            </a:r>
            <a:r>
              <a:rPr lang="en-US" sz="2200" dirty="0"/>
              <a:t>the </a:t>
            </a:r>
            <a:r>
              <a:rPr lang="en-US" sz="2200" dirty="0" smtClean="0"/>
              <a:t/>
            </a:r>
            <a:br>
              <a:rPr lang="en-US" sz="2200" dirty="0" smtClean="0"/>
            </a:br>
            <a:r>
              <a:rPr lang="en-US" sz="2200" dirty="0" smtClean="0"/>
              <a:t>border of </a:t>
            </a:r>
            <a:r>
              <a:rPr lang="en-US" sz="2200" dirty="0"/>
              <a:t>the subtitle </a:t>
            </a:r>
            <a:r>
              <a:rPr lang="en-US" sz="2200" dirty="0" smtClean="0"/>
              <a:t/>
            </a:r>
            <a:br>
              <a:rPr lang="en-US" sz="2200" dirty="0" smtClean="0"/>
            </a:br>
            <a:r>
              <a:rPr lang="en-US" sz="2200" dirty="0" smtClean="0"/>
              <a:t>placeholder</a:t>
            </a:r>
            <a:r>
              <a:rPr lang="en-US" sz="2200" dirty="0"/>
              <a:t>, but not over a selection handle, so that the mouse pointer becomes a four-headed arrow (see </a:t>
            </a:r>
            <a:r>
              <a:rPr lang="en-US" sz="2200" dirty="0" smtClean="0"/>
              <a:t>above)</a:t>
            </a:r>
            <a:r>
              <a:rPr lang="en-US" sz="2200" dirty="0"/>
              <a:t>. Click and drag </a:t>
            </a:r>
            <a:r>
              <a:rPr lang="en-US" sz="2200" b="1" dirty="0"/>
              <a:t>the box</a:t>
            </a:r>
            <a:r>
              <a:rPr lang="en-US" sz="2200" dirty="0"/>
              <a:t> to the bottom of the slide. </a:t>
            </a:r>
          </a:p>
          <a:p>
            <a:pPr marL="457200" indent="-457200">
              <a:buFont typeface="+mj-lt"/>
              <a:buAutoNum type="arabicPeriod" startAt="4"/>
            </a:pPr>
            <a:r>
              <a:rPr lang="en-US" sz="2200" dirty="0" smtClean="0"/>
              <a:t>Using </a:t>
            </a:r>
            <a:r>
              <a:rPr lang="en-US" sz="2200" dirty="0"/>
              <a:t>the same process as </a:t>
            </a:r>
            <a:r>
              <a:rPr lang="en-US" sz="2200" dirty="0" smtClean="0"/>
              <a:t>in </a:t>
            </a:r>
            <a:r>
              <a:rPr lang="en-US" sz="2200" dirty="0"/>
              <a:t>step 4, </a:t>
            </a:r>
            <a:r>
              <a:rPr lang="en-US" sz="2200" dirty="0" smtClean="0"/>
              <a:t/>
            </a:r>
            <a:br>
              <a:rPr lang="en-US" sz="2200" dirty="0" smtClean="0"/>
            </a:br>
            <a:r>
              <a:rPr lang="en-US" sz="2200" dirty="0" smtClean="0"/>
              <a:t>move </a:t>
            </a:r>
            <a:r>
              <a:rPr lang="en-US" sz="2200" dirty="0"/>
              <a:t>the title </a:t>
            </a:r>
            <a:r>
              <a:rPr lang="en-US" sz="2200" dirty="0" smtClean="0"/>
              <a:t>placeholder </a:t>
            </a:r>
            <a:r>
              <a:rPr lang="en-US" sz="2200" dirty="0"/>
              <a:t>immediately </a:t>
            </a:r>
            <a:r>
              <a:rPr lang="en-US" sz="2200" dirty="0" smtClean="0"/>
              <a:t/>
            </a:r>
            <a:br>
              <a:rPr lang="en-US" sz="2200" dirty="0" smtClean="0"/>
            </a:br>
            <a:r>
              <a:rPr lang="en-US" sz="2200" dirty="0" smtClean="0"/>
              <a:t>above </a:t>
            </a:r>
            <a:r>
              <a:rPr lang="en-US" sz="2200" dirty="0"/>
              <a:t>the </a:t>
            </a:r>
            <a:r>
              <a:rPr lang="en-US" sz="2200" dirty="0" smtClean="0"/>
              <a:t>subtitle</a:t>
            </a:r>
            <a:r>
              <a:rPr lang="en-US" sz="2200" dirty="0"/>
              <a:t>, as shown </a:t>
            </a:r>
            <a:r>
              <a:rPr lang="en-US" sz="2200" dirty="0" smtClean="0"/>
              <a:t>at right.</a:t>
            </a:r>
            <a:endParaRPr lang="en-US" sz="2200" dirty="0"/>
          </a:p>
          <a:p>
            <a:pPr marL="457200" indent="-457200">
              <a:buFont typeface="+mj-lt"/>
              <a:buAutoNum type="arabicPeriod" startAt="4"/>
            </a:pPr>
            <a:r>
              <a:rPr lang="en-US" sz="2200" b="1" dirty="0" smtClean="0"/>
              <a:t>SAVE</a:t>
            </a:r>
            <a:r>
              <a:rPr lang="en-US" sz="2200" dirty="0" smtClean="0"/>
              <a:t> </a:t>
            </a:r>
            <a:r>
              <a:rPr lang="en-US" sz="2200" dirty="0"/>
              <a:t>the presentation.</a:t>
            </a:r>
          </a:p>
          <a:p>
            <a:r>
              <a:rPr lang="en-US" sz="2200" b="1" dirty="0"/>
              <a:t>LEAVE</a:t>
            </a:r>
            <a:r>
              <a:rPr lang="en-US" sz="2200" dirty="0"/>
              <a:t> the presentation open </a:t>
            </a:r>
            <a:r>
              <a:rPr lang="en-US" sz="2200" dirty="0" smtClean="0"/>
              <a:t>in </a:t>
            </a:r>
            <a:r>
              <a:rPr lang="en-US" sz="2200" dirty="0"/>
              <a:t>Slide </a:t>
            </a:r>
            <a:r>
              <a:rPr lang="en-US" sz="2200" dirty="0" smtClean="0"/>
              <a:t/>
            </a:r>
            <a:br>
              <a:rPr lang="en-US" sz="2200" dirty="0" smtClean="0"/>
            </a:br>
            <a:r>
              <a:rPr lang="en-US" sz="2200" dirty="0" smtClean="0"/>
              <a:t>Master </a:t>
            </a:r>
            <a:r>
              <a:rPr lang="en-US" sz="2200" dirty="0"/>
              <a:t>view to use in the next exercise.</a:t>
            </a:r>
          </a:p>
          <a:p>
            <a:endParaRPr lang="en-US" sz="2400" dirty="0"/>
          </a:p>
          <a:p>
            <a:endParaRPr lang="en-US" sz="2400" dirty="0"/>
          </a:p>
          <a:p>
            <a:endParaRPr lang="en-US" sz="2400" dirty="0"/>
          </a:p>
        </p:txBody>
      </p:sp>
      <p:pic>
        <p:nvPicPr>
          <p:cNvPr id="2" name="Picture 1" descr="04.2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5400" y="1628800"/>
            <a:ext cx="4927600" cy="960331"/>
          </a:xfrm>
          <a:prstGeom prst="rect">
            <a:avLst/>
          </a:prstGeom>
        </p:spPr>
      </p:pic>
      <p:pic>
        <p:nvPicPr>
          <p:cNvPr id="3" name="Picture 2" descr="04.27.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0665" y="3685664"/>
            <a:ext cx="2860560" cy="2176656"/>
          </a:xfrm>
          <a:prstGeom prst="rect">
            <a:avLst/>
          </a:prstGeom>
        </p:spPr>
      </p:pic>
    </p:spTree>
    <p:extLst>
      <p:ext uri="{BB962C8B-B14F-4D97-AF65-F5344CB8AC3E}">
        <p14:creationId xmlns:p14="http://schemas.microsoft.com/office/powerpoint/2010/main" val="440606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New Elements to a Slide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add a picture or text to a slide master layout, it will display on all slides that use that layout. </a:t>
            </a:r>
            <a:endParaRPr lang="en-US" sz="2400" dirty="0" smtClean="0"/>
          </a:p>
          <a:p>
            <a:r>
              <a:rPr lang="en-US" sz="2400" dirty="0" smtClean="0"/>
              <a:t>You </a:t>
            </a:r>
            <a:r>
              <a:rPr lang="en-US" sz="2400" dirty="0"/>
              <a:t>might place the company’s logo on each slide, for example, or a copyright notice. </a:t>
            </a:r>
            <a:endParaRPr lang="en-US" sz="2400" dirty="0" smtClean="0"/>
          </a:p>
          <a:p>
            <a:r>
              <a:rPr lang="en-US" sz="2400" dirty="0" smtClean="0"/>
              <a:t>In </a:t>
            </a:r>
            <a:r>
              <a:rPr lang="en-US" sz="2400" dirty="0"/>
              <a:t>this exercise, you add a copyright notice to the slide master, affecting every layout master that is subordinate to it</a:t>
            </a:r>
            <a:r>
              <a:rPr lang="en-US" sz="2400" dirty="0" smtClean="0"/>
              <a:t>.</a:t>
            </a:r>
            <a:endParaRPr lang="en-US" sz="2400" dirty="0"/>
          </a:p>
        </p:txBody>
      </p:sp>
    </p:spTree>
    <p:extLst>
      <p:ext uri="{BB962C8B-B14F-4D97-AF65-F5344CB8AC3E}">
        <p14:creationId xmlns:p14="http://schemas.microsoft.com/office/powerpoint/2010/main" val="24518278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New </a:t>
            </a:r>
            <a:r>
              <a:rPr lang="en-US" b="1" dirty="0" smtClean="0"/>
              <a:t/>
            </a:r>
            <a:br>
              <a:rPr lang="en-US" b="1" dirty="0" smtClean="0"/>
            </a:br>
            <a:r>
              <a:rPr lang="en-US" b="1" dirty="0" smtClean="0"/>
              <a:t>Element </a:t>
            </a:r>
            <a:r>
              <a:rPr lang="en-US" b="1" dirty="0"/>
              <a:t>to a Slide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Rates Masters</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a:t>
            </a:r>
            <a:r>
              <a:rPr lang="en-US" sz="2400" b="1" dirty="0"/>
              <a:t>Slide Master</a:t>
            </a:r>
            <a:r>
              <a:rPr lang="en-US" sz="2400" dirty="0"/>
              <a:t> at the top of the left pane.</a:t>
            </a:r>
          </a:p>
          <a:p>
            <a:pPr marL="457200" indent="-457200">
              <a:buFont typeface="+mj-lt"/>
              <a:buAutoNum type="arabicPeriod"/>
            </a:pPr>
            <a:r>
              <a:rPr lang="en-US" sz="2400" dirty="0" smtClean="0"/>
              <a:t>On </a:t>
            </a:r>
            <a:r>
              <a:rPr lang="en-US" sz="2400" dirty="0"/>
              <a:t>the Insert tab, click the </a:t>
            </a:r>
            <a:r>
              <a:rPr lang="en-US" sz="2400" b="1" dirty="0"/>
              <a:t>Text Box button </a:t>
            </a:r>
            <a:r>
              <a:rPr lang="en-US" sz="2400" dirty="0"/>
              <a:t>in the Text group.</a:t>
            </a:r>
          </a:p>
          <a:p>
            <a:pPr marL="457200" indent="-457200">
              <a:buFont typeface="+mj-lt"/>
              <a:buAutoNum type="arabicPeriod"/>
            </a:pPr>
            <a:r>
              <a:rPr lang="en-US" sz="2400" dirty="0" smtClean="0"/>
              <a:t>In </a:t>
            </a:r>
            <a:r>
              <a:rPr lang="en-US" sz="2400" dirty="0"/>
              <a:t>the bottom left corner </a:t>
            </a:r>
            <a:r>
              <a:rPr lang="en-US" sz="2400" dirty="0" smtClean="0"/>
              <a:t/>
            </a:r>
            <a:br>
              <a:rPr lang="en-US" sz="2400" dirty="0" smtClean="0"/>
            </a:br>
            <a:r>
              <a:rPr lang="en-US" sz="2400" dirty="0" smtClean="0"/>
              <a:t>of </a:t>
            </a:r>
            <a:r>
              <a:rPr lang="en-US" sz="2400" dirty="0"/>
              <a:t>the slide master, click </a:t>
            </a:r>
            <a:br>
              <a:rPr lang="en-US" sz="2400" dirty="0"/>
            </a:br>
            <a:r>
              <a:rPr lang="en-US" sz="2400" dirty="0" smtClean="0"/>
              <a:t>to </a:t>
            </a:r>
            <a:r>
              <a:rPr lang="en-US" sz="2400" dirty="0"/>
              <a:t>place a new text box, </a:t>
            </a:r>
            <a:r>
              <a:rPr lang="en-US" sz="2400" dirty="0" smtClean="0"/>
              <a:t/>
            </a:r>
            <a:br>
              <a:rPr lang="en-US" sz="2400" dirty="0" smtClean="0"/>
            </a:br>
            <a:r>
              <a:rPr lang="en-US" sz="2400" dirty="0" smtClean="0"/>
              <a:t>and </a:t>
            </a:r>
            <a:r>
              <a:rPr lang="en-US" sz="2400" dirty="0"/>
              <a:t>type </a:t>
            </a:r>
            <a:r>
              <a:rPr lang="en-US" sz="2400" b="1" dirty="0"/>
              <a:t>Copyright </a:t>
            </a:r>
            <a:r>
              <a:rPr lang="en-US" sz="2400" b="1" dirty="0" smtClean="0"/>
              <a:t/>
            </a:r>
            <a:br>
              <a:rPr lang="en-US" sz="2400" b="1" dirty="0" smtClean="0"/>
            </a:br>
            <a:r>
              <a:rPr lang="en-US" sz="2400" b="1" dirty="0" smtClean="0"/>
              <a:t>2012 </a:t>
            </a:r>
            <a:r>
              <a:rPr lang="en-US" sz="2400" b="1" dirty="0" err="1"/>
              <a:t>Southridge</a:t>
            </a:r>
            <a:r>
              <a:rPr lang="en-US" sz="2400" b="1" dirty="0"/>
              <a:t> Video</a:t>
            </a:r>
            <a:r>
              <a:rPr lang="en-US" sz="2400" dirty="0"/>
              <a:t>. </a:t>
            </a:r>
            <a:r>
              <a:rPr lang="en-US" sz="2400" dirty="0" smtClean="0"/>
              <a:t/>
            </a:r>
            <a:br>
              <a:rPr lang="en-US" sz="2400" dirty="0" smtClean="0"/>
            </a:br>
            <a:r>
              <a:rPr lang="en-US" sz="2400" dirty="0" smtClean="0"/>
              <a:t>See right.</a:t>
            </a:r>
            <a:endParaRPr lang="en-US" sz="2400" dirty="0"/>
          </a:p>
        </p:txBody>
      </p:sp>
      <p:pic>
        <p:nvPicPr>
          <p:cNvPr id="2" name="Picture 1" descr="04.2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3429000"/>
            <a:ext cx="4264144" cy="2794716"/>
          </a:xfrm>
          <a:prstGeom prst="rect">
            <a:avLst/>
          </a:prstGeom>
        </p:spPr>
      </p:pic>
    </p:spTree>
    <p:extLst>
      <p:ext uri="{BB962C8B-B14F-4D97-AF65-F5344CB8AC3E}">
        <p14:creationId xmlns:p14="http://schemas.microsoft.com/office/powerpoint/2010/main" val="4048791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 New </a:t>
            </a:r>
            <a:br>
              <a:rPr lang="en-US" b="1" dirty="0"/>
            </a:br>
            <a:r>
              <a:rPr lang="en-US" b="1" dirty="0"/>
              <a:t>Element to a Slide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Select </a:t>
            </a:r>
            <a:r>
              <a:rPr lang="en-US" sz="2400" dirty="0"/>
              <a:t>all the text in the copyright notice and change its color to </a:t>
            </a:r>
            <a:r>
              <a:rPr lang="en-US" sz="2400" b="1" dirty="0"/>
              <a:t>Tan, Background 2, Darker 25%</a:t>
            </a:r>
            <a:r>
              <a:rPr lang="en-US" sz="2400" dirty="0"/>
              <a:t>.</a:t>
            </a:r>
          </a:p>
          <a:p>
            <a:pPr marL="457200" indent="-457200">
              <a:buFont typeface="+mj-lt"/>
              <a:buAutoNum type="arabicPeriod" startAt="4"/>
            </a:pPr>
            <a:r>
              <a:rPr lang="en-US" sz="2400" dirty="0" smtClean="0"/>
              <a:t>Click </a:t>
            </a:r>
            <a:r>
              <a:rPr lang="en-US" sz="2400" dirty="0"/>
              <a:t>the </a:t>
            </a:r>
            <a:r>
              <a:rPr lang="en-US" sz="2400" b="1" dirty="0"/>
              <a:t>Slide Master </a:t>
            </a:r>
            <a:r>
              <a:rPr lang="en-US" sz="2400" dirty="0"/>
              <a:t>tab, and then click the </a:t>
            </a:r>
            <a:r>
              <a:rPr lang="en-US" sz="2400" b="1" dirty="0"/>
              <a:t>Close Master View</a:t>
            </a:r>
            <a:r>
              <a:rPr lang="en-US" sz="2400" dirty="0"/>
              <a:t> button to return to Normal view.</a:t>
            </a:r>
          </a:p>
          <a:p>
            <a:pPr marL="457200" indent="-457200">
              <a:buFont typeface="+mj-lt"/>
              <a:buAutoNum type="arabicPeriod" startAt="4"/>
            </a:pPr>
            <a:r>
              <a:rPr lang="en-US" sz="2400" dirty="0" smtClean="0"/>
              <a:t>View </a:t>
            </a:r>
            <a:r>
              <a:rPr lang="en-US" sz="2400" dirty="0"/>
              <a:t>each slide to confirm that the copyright text appears on each one. </a:t>
            </a:r>
          </a:p>
          <a:p>
            <a:r>
              <a:rPr lang="en-US" sz="2400" b="1" dirty="0"/>
              <a:t>LEAVE</a:t>
            </a:r>
            <a:r>
              <a:rPr lang="en-US" sz="2400" dirty="0"/>
              <a:t> the presentation open in Slide Master view to use in the next exercise.</a:t>
            </a:r>
          </a:p>
          <a:p>
            <a:endParaRPr lang="en-US" sz="2400" dirty="0"/>
          </a:p>
          <a:p>
            <a:endParaRPr lang="en-US" sz="2400" dirty="0"/>
          </a:p>
          <a:p>
            <a:endParaRPr lang="en-US" sz="2400" dirty="0"/>
          </a:p>
        </p:txBody>
      </p:sp>
    </p:spTree>
    <p:extLst>
      <p:ext uri="{BB962C8B-B14F-4D97-AF65-F5344CB8AC3E}">
        <p14:creationId xmlns:p14="http://schemas.microsoft.com/office/powerpoint/2010/main" val="8727107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Custom Layout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need to create a number of slides with a layout different from any of the default layouts, you can create a new custom layout to your own specifications</a:t>
            </a:r>
            <a:r>
              <a:rPr lang="en-US" sz="2400" dirty="0" smtClean="0"/>
              <a:t>.</a:t>
            </a:r>
          </a:p>
          <a:p>
            <a:r>
              <a:rPr lang="en-US" sz="2400" dirty="0" smtClean="0"/>
              <a:t> </a:t>
            </a:r>
            <a:r>
              <a:rPr lang="en-US" sz="2400" dirty="0"/>
              <a:t>Or, if you want some slides to use a modified version of one of the default layouts, but you also want to retain that original layout, you may want to create your own slide layout. </a:t>
            </a:r>
            <a:endParaRPr lang="en-US" sz="2400" dirty="0" smtClean="0"/>
          </a:p>
          <a:p>
            <a:r>
              <a:rPr lang="en-US" sz="2400" dirty="0" smtClean="0"/>
              <a:t>In </a:t>
            </a:r>
            <a:r>
              <a:rPr lang="en-US" sz="2400" dirty="0"/>
              <a:t>this exercise you create a custom layout</a:t>
            </a:r>
            <a:r>
              <a:rPr lang="en-US" sz="2400" dirty="0" smtClean="0"/>
              <a:t>.</a:t>
            </a:r>
            <a:endParaRPr lang="en-US" sz="2400" dirty="0"/>
          </a:p>
        </p:txBody>
      </p:sp>
    </p:spTree>
    <p:extLst>
      <p:ext uri="{BB962C8B-B14F-4D97-AF65-F5344CB8AC3E}">
        <p14:creationId xmlns:p14="http://schemas.microsoft.com/office/powerpoint/2010/main" val="4886188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Custom Layout Master</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Rates Masters</a:t>
            </a:r>
            <a:r>
              <a:rPr lang="en-US" sz="2300" dirty="0"/>
              <a:t> presentation that is still open from the previous exercise.</a:t>
            </a:r>
          </a:p>
          <a:p>
            <a:pPr marL="457200" indent="-457200">
              <a:buFont typeface="+mj-lt"/>
              <a:buAutoNum type="arabicPeriod"/>
            </a:pPr>
            <a:r>
              <a:rPr lang="en-US" sz="2300" dirty="0" smtClean="0"/>
              <a:t>On </a:t>
            </a:r>
            <a:r>
              <a:rPr lang="en-US" sz="2300" dirty="0"/>
              <a:t>the View tab, click </a:t>
            </a:r>
            <a:r>
              <a:rPr lang="en-US" sz="2300" dirty="0" smtClean="0"/>
              <a:t/>
            </a:r>
            <a:br>
              <a:rPr lang="en-US" sz="2300" dirty="0" smtClean="0"/>
            </a:br>
            <a:r>
              <a:rPr lang="en-US" sz="2300" b="1" dirty="0" smtClean="0"/>
              <a:t>Slide </a:t>
            </a:r>
            <a:r>
              <a:rPr lang="en-US" sz="2300" b="1" dirty="0"/>
              <a:t>Master</a:t>
            </a:r>
            <a:r>
              <a:rPr lang="en-US" sz="2300" dirty="0"/>
              <a:t> to return </a:t>
            </a:r>
            <a:r>
              <a:rPr lang="en-US" sz="2300" dirty="0" smtClean="0"/>
              <a:t/>
            </a:r>
            <a:br>
              <a:rPr lang="en-US" sz="2300" dirty="0" smtClean="0"/>
            </a:br>
            <a:r>
              <a:rPr lang="en-US" sz="2300" dirty="0" smtClean="0"/>
              <a:t>to </a:t>
            </a:r>
            <a:r>
              <a:rPr lang="en-US" sz="2300" dirty="0"/>
              <a:t>Slide Master view.</a:t>
            </a:r>
          </a:p>
          <a:p>
            <a:pPr marL="457200" indent="-457200">
              <a:buFont typeface="+mj-lt"/>
              <a:buAutoNum type="arabicPeriod"/>
            </a:pPr>
            <a:r>
              <a:rPr lang="en-US" sz="2300" dirty="0" smtClean="0"/>
              <a:t>Click </a:t>
            </a:r>
            <a:r>
              <a:rPr lang="en-US" sz="2300" dirty="0"/>
              <a:t>the </a:t>
            </a:r>
            <a:r>
              <a:rPr lang="en-US" sz="2300" b="1" dirty="0"/>
              <a:t>Slide Master</a:t>
            </a:r>
            <a:r>
              <a:rPr lang="en-US" sz="2300" dirty="0"/>
              <a:t> </a:t>
            </a:r>
            <a:r>
              <a:rPr lang="en-US" sz="2300" dirty="0" smtClean="0"/>
              <a:t/>
            </a:r>
            <a:br>
              <a:rPr lang="en-US" sz="2300" dirty="0" smtClean="0"/>
            </a:br>
            <a:r>
              <a:rPr lang="en-US" sz="2300" dirty="0" smtClean="0"/>
              <a:t>at </a:t>
            </a:r>
            <a:r>
              <a:rPr lang="en-US" sz="2300" dirty="0"/>
              <a:t>the top of the left </a:t>
            </a:r>
            <a:r>
              <a:rPr lang="en-US" sz="2300" dirty="0" smtClean="0"/>
              <a:t/>
            </a:r>
            <a:br>
              <a:rPr lang="en-US" sz="2300" dirty="0" smtClean="0"/>
            </a:br>
            <a:r>
              <a:rPr lang="en-US" sz="2300" dirty="0" smtClean="0"/>
              <a:t>pane</a:t>
            </a:r>
            <a:r>
              <a:rPr lang="en-US" sz="2300" dirty="0"/>
              <a:t>.</a:t>
            </a:r>
          </a:p>
          <a:p>
            <a:pPr marL="457200" indent="-457200">
              <a:buFont typeface="+mj-lt"/>
              <a:buAutoNum type="arabicPeriod"/>
            </a:pPr>
            <a:r>
              <a:rPr lang="en-US" sz="2300" dirty="0" smtClean="0"/>
              <a:t>On </a:t>
            </a:r>
            <a:r>
              <a:rPr lang="en-US" sz="2300" dirty="0"/>
              <a:t>the Slide Master </a:t>
            </a:r>
            <a:r>
              <a:rPr lang="en-US" sz="2300" dirty="0" smtClean="0"/>
              <a:t/>
            </a:r>
            <a:br>
              <a:rPr lang="en-US" sz="2300" dirty="0" smtClean="0"/>
            </a:br>
            <a:r>
              <a:rPr lang="en-US" sz="2300" dirty="0" smtClean="0"/>
              <a:t>tab</a:t>
            </a:r>
            <a:r>
              <a:rPr lang="en-US" sz="2300" dirty="0"/>
              <a:t>, click </a:t>
            </a:r>
            <a:r>
              <a:rPr lang="en-US" sz="2300" b="1" dirty="0"/>
              <a:t>Insert Layout</a:t>
            </a:r>
            <a:r>
              <a:rPr lang="en-US" sz="2300" dirty="0"/>
              <a:t>. </a:t>
            </a:r>
            <a:r>
              <a:rPr lang="en-US" sz="2300" dirty="0" smtClean="0"/>
              <a:t/>
            </a:r>
            <a:br>
              <a:rPr lang="en-US" sz="2300" dirty="0" smtClean="0"/>
            </a:br>
            <a:r>
              <a:rPr lang="en-US" sz="2300" dirty="0" smtClean="0"/>
              <a:t>A </a:t>
            </a:r>
            <a:r>
              <a:rPr lang="en-US" sz="2300" dirty="0"/>
              <a:t>new blank layout appears at the bottom of the left pane. It is blank except for a title placeholder and the copyright information, as shown </a:t>
            </a:r>
            <a:r>
              <a:rPr lang="en-US" sz="2300" dirty="0" smtClean="0"/>
              <a:t>above.</a:t>
            </a:r>
            <a:endParaRPr lang="en-US" sz="2400" dirty="0"/>
          </a:p>
        </p:txBody>
      </p:sp>
      <p:pic>
        <p:nvPicPr>
          <p:cNvPr id="2" name="Picture 1" descr="04.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2204864"/>
            <a:ext cx="4592813" cy="3086131"/>
          </a:xfrm>
          <a:prstGeom prst="rect">
            <a:avLst/>
          </a:prstGeom>
        </p:spPr>
      </p:pic>
    </p:spTree>
    <p:extLst>
      <p:ext uri="{BB962C8B-B14F-4D97-AF65-F5344CB8AC3E}">
        <p14:creationId xmlns:p14="http://schemas.microsoft.com/office/powerpoint/2010/main" val="10558351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Layout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On </a:t>
            </a:r>
            <a:r>
              <a:rPr lang="en-US" sz="2400" dirty="0"/>
              <a:t>the Slide Master </a:t>
            </a:r>
            <a:r>
              <a:rPr lang="en-US" sz="2400" dirty="0" smtClean="0"/>
              <a:t/>
            </a:r>
            <a:br>
              <a:rPr lang="en-US" sz="2400" dirty="0" smtClean="0"/>
            </a:br>
            <a:r>
              <a:rPr lang="en-US" sz="2400" dirty="0" smtClean="0"/>
              <a:t>tab</a:t>
            </a:r>
            <a:r>
              <a:rPr lang="en-US" sz="2400" dirty="0"/>
              <a:t>, click the </a:t>
            </a:r>
            <a:r>
              <a:rPr lang="en-US" sz="2400" b="1" dirty="0"/>
              <a:t>Insert </a:t>
            </a:r>
            <a:r>
              <a:rPr lang="en-US" sz="2400" b="1" dirty="0" smtClean="0"/>
              <a:t/>
            </a:r>
            <a:br>
              <a:rPr lang="en-US" sz="2400" b="1" dirty="0" smtClean="0"/>
            </a:br>
            <a:r>
              <a:rPr lang="en-US" sz="2400" b="1" dirty="0" smtClean="0"/>
              <a:t>Placeholder </a:t>
            </a:r>
            <a:r>
              <a:rPr lang="en-US" sz="2400" b="1" dirty="0"/>
              <a:t>button’s </a:t>
            </a:r>
            <a:r>
              <a:rPr lang="en-US" sz="2400" b="1" dirty="0" smtClean="0"/>
              <a:t/>
            </a:r>
            <a:br>
              <a:rPr lang="en-US" sz="2400" b="1" dirty="0" smtClean="0"/>
            </a:br>
            <a:r>
              <a:rPr lang="en-US" sz="2400" b="1" dirty="0" smtClean="0"/>
              <a:t>drop</a:t>
            </a:r>
            <a:r>
              <a:rPr lang="en-US" sz="2400" b="1" dirty="0"/>
              <a:t>-down arrow</a:t>
            </a:r>
            <a:r>
              <a:rPr lang="en-US" sz="2400" dirty="0"/>
              <a:t>. A </a:t>
            </a:r>
            <a:r>
              <a:rPr lang="en-US" sz="2400" dirty="0" smtClean="0"/>
              <a:t/>
            </a:r>
            <a:br>
              <a:rPr lang="en-US" sz="2400" dirty="0" smtClean="0"/>
            </a:br>
            <a:r>
              <a:rPr lang="en-US" sz="2400" dirty="0" smtClean="0"/>
              <a:t>menu </a:t>
            </a:r>
            <a:r>
              <a:rPr lang="en-US" sz="2400" dirty="0"/>
              <a:t>opens, as </a:t>
            </a:r>
            <a:r>
              <a:rPr lang="en-US" sz="2400" dirty="0" smtClean="0"/>
              <a:t>shown</a:t>
            </a:r>
            <a:br>
              <a:rPr lang="en-US" sz="2400" dirty="0" smtClean="0"/>
            </a:br>
            <a:r>
              <a:rPr lang="en-US" sz="2400" dirty="0" smtClean="0"/>
              <a:t>at right.</a:t>
            </a:r>
            <a:endParaRPr lang="en-US" sz="2400" dirty="0"/>
          </a:p>
          <a:p>
            <a:pPr marL="457200" indent="-457200">
              <a:buFont typeface="+mj-lt"/>
              <a:buAutoNum type="arabicPeriod" startAt="4"/>
            </a:pPr>
            <a:r>
              <a:rPr lang="en-US" sz="2400" dirty="0" smtClean="0"/>
              <a:t>In </a:t>
            </a:r>
            <a:r>
              <a:rPr lang="en-US" sz="2400" dirty="0"/>
              <a:t>the menu, click </a:t>
            </a:r>
            <a:r>
              <a:rPr lang="en-US" sz="2400" b="1" dirty="0"/>
              <a:t>Text</a:t>
            </a:r>
            <a:r>
              <a:rPr lang="en-US" sz="2400" dirty="0"/>
              <a:t>. </a:t>
            </a:r>
            <a:r>
              <a:rPr lang="en-US" sz="2400" dirty="0" smtClean="0"/>
              <a:t/>
            </a:r>
            <a:br>
              <a:rPr lang="en-US" sz="2400" dirty="0" smtClean="0"/>
            </a:br>
            <a:r>
              <a:rPr lang="en-US" sz="2400" dirty="0" smtClean="0"/>
              <a:t>The </a:t>
            </a:r>
            <a:r>
              <a:rPr lang="en-US" sz="2400" dirty="0"/>
              <a:t>mouse pointer </a:t>
            </a:r>
            <a:r>
              <a:rPr lang="en-US" sz="2400" dirty="0" smtClean="0"/>
              <a:t/>
            </a:r>
            <a:br>
              <a:rPr lang="en-US" sz="2400" dirty="0" smtClean="0"/>
            </a:br>
            <a:r>
              <a:rPr lang="en-US" sz="2400" dirty="0" smtClean="0"/>
              <a:t>turns </a:t>
            </a:r>
            <a:r>
              <a:rPr lang="en-US" sz="2400" dirty="0"/>
              <a:t>into a crosshair.</a:t>
            </a:r>
          </a:p>
          <a:p>
            <a:endParaRPr lang="en-US" sz="2400" dirty="0"/>
          </a:p>
          <a:p>
            <a:endParaRPr lang="en-US" sz="2400" dirty="0"/>
          </a:p>
          <a:p>
            <a:endParaRPr lang="en-US" sz="2400" dirty="0"/>
          </a:p>
        </p:txBody>
      </p:sp>
      <p:pic>
        <p:nvPicPr>
          <p:cNvPr id="2" name="Picture 1" descr="0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1628800"/>
            <a:ext cx="4344350" cy="4358640"/>
          </a:xfrm>
          <a:prstGeom prst="rect">
            <a:avLst/>
          </a:prstGeom>
        </p:spPr>
      </p:pic>
    </p:spTree>
    <p:extLst>
      <p:ext uri="{BB962C8B-B14F-4D97-AF65-F5344CB8AC3E}">
        <p14:creationId xmlns:p14="http://schemas.microsoft.com/office/powerpoint/2010/main" val="14478754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Layout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6"/>
            </a:pPr>
            <a:r>
              <a:rPr lang="en-US" sz="2400" dirty="0" smtClean="0"/>
              <a:t>Draw </a:t>
            </a:r>
            <a:r>
              <a:rPr lang="en-US" sz="2400" dirty="0"/>
              <a:t>a new text </a:t>
            </a:r>
            <a:br>
              <a:rPr lang="en-US" sz="2400" dirty="0"/>
            </a:br>
            <a:r>
              <a:rPr lang="en-US" sz="2400" dirty="0" smtClean="0"/>
              <a:t>placeholder </a:t>
            </a:r>
            <a:r>
              <a:rPr lang="en-US" sz="2400" dirty="0"/>
              <a:t>on </a:t>
            </a:r>
            <a:br>
              <a:rPr lang="en-US" sz="2400" dirty="0"/>
            </a:br>
            <a:r>
              <a:rPr lang="en-US" sz="2400" dirty="0" smtClean="0"/>
              <a:t>the </a:t>
            </a:r>
            <a:r>
              <a:rPr lang="en-US" sz="2400" dirty="0"/>
              <a:t>slide in the </a:t>
            </a:r>
            <a:r>
              <a:rPr lang="en-US" sz="2400" dirty="0" smtClean="0"/>
              <a:t/>
            </a:r>
            <a:br>
              <a:rPr lang="en-US" sz="2400" dirty="0" smtClean="0"/>
            </a:br>
            <a:r>
              <a:rPr lang="en-US" sz="2400" dirty="0" smtClean="0"/>
              <a:t>position </a:t>
            </a:r>
            <a:r>
              <a:rPr lang="en-US" sz="2400" dirty="0"/>
              <a:t>shown </a:t>
            </a:r>
            <a:r>
              <a:rPr lang="en-US" sz="2400" dirty="0" smtClean="0"/>
              <a:t/>
            </a:r>
            <a:br>
              <a:rPr lang="en-US" sz="2400" dirty="0" smtClean="0"/>
            </a:br>
            <a:r>
              <a:rPr lang="en-US" sz="2400" dirty="0" smtClean="0"/>
              <a:t>at right.</a:t>
            </a:r>
            <a:endParaRPr lang="en-US" sz="2400" dirty="0"/>
          </a:p>
          <a:p>
            <a:pPr marL="457200" indent="-457200">
              <a:spcBef>
                <a:spcPts val="300"/>
              </a:spcBef>
              <a:buFont typeface="+mj-lt"/>
              <a:buAutoNum type="arabicPeriod" startAt="6"/>
            </a:pPr>
            <a:r>
              <a:rPr lang="en-US" sz="2400" dirty="0" smtClean="0"/>
              <a:t>Click </a:t>
            </a:r>
            <a:r>
              <a:rPr lang="en-US" sz="2400" dirty="0"/>
              <a:t>the </a:t>
            </a:r>
            <a:r>
              <a:rPr lang="en-US" sz="2400" b="1" dirty="0"/>
              <a:t>Insert </a:t>
            </a:r>
            <a:br>
              <a:rPr lang="en-US" sz="2400" b="1" dirty="0"/>
            </a:br>
            <a:r>
              <a:rPr lang="en-US" sz="2400" b="1" dirty="0" smtClean="0"/>
              <a:t>Placeholder </a:t>
            </a:r>
            <a:br>
              <a:rPr lang="en-US" sz="2400" b="1" dirty="0" smtClean="0"/>
            </a:br>
            <a:r>
              <a:rPr lang="en-US" sz="2400" b="1" dirty="0" smtClean="0"/>
              <a:t>drop</a:t>
            </a:r>
            <a:r>
              <a:rPr lang="en-US" sz="2400" b="1" dirty="0"/>
              <a:t>-down arrow</a:t>
            </a:r>
            <a:r>
              <a:rPr lang="en-US" sz="2400" dirty="0"/>
              <a:t> </a:t>
            </a:r>
            <a:r>
              <a:rPr lang="en-US" sz="2400" dirty="0" smtClean="0"/>
              <a:t/>
            </a:r>
            <a:br>
              <a:rPr lang="en-US" sz="2400" dirty="0" smtClean="0"/>
            </a:br>
            <a:r>
              <a:rPr lang="en-US" sz="2400" dirty="0" smtClean="0"/>
              <a:t>again</a:t>
            </a:r>
            <a:r>
              <a:rPr lang="en-US" sz="2400" dirty="0"/>
              <a:t>, and click </a:t>
            </a:r>
            <a:r>
              <a:rPr lang="en-US" sz="2400" dirty="0" smtClean="0"/>
              <a:t/>
            </a:r>
            <a:br>
              <a:rPr lang="en-US" sz="2400" dirty="0" smtClean="0"/>
            </a:br>
            <a:r>
              <a:rPr lang="en-US" sz="2400" b="1" dirty="0" smtClean="0"/>
              <a:t>Picture</a:t>
            </a:r>
            <a:r>
              <a:rPr lang="en-US" sz="2400" dirty="0" smtClean="0"/>
              <a:t> </a:t>
            </a:r>
            <a:r>
              <a:rPr lang="en-US" sz="2400" dirty="0"/>
              <a:t>in the </a:t>
            </a:r>
            <a:r>
              <a:rPr lang="en-US" sz="2400" dirty="0" smtClean="0"/>
              <a:t/>
            </a:r>
            <a:br>
              <a:rPr lang="en-US" sz="2400" dirty="0" smtClean="0"/>
            </a:br>
            <a:r>
              <a:rPr lang="en-US" sz="2400" dirty="0" smtClean="0"/>
              <a:t>menu </a:t>
            </a:r>
            <a:r>
              <a:rPr lang="en-US" sz="2400" dirty="0"/>
              <a:t>that </a:t>
            </a:r>
            <a:r>
              <a:rPr lang="en-US" sz="2400" dirty="0" smtClean="0"/>
              <a:t/>
            </a:r>
            <a:br>
              <a:rPr lang="en-US" sz="2400" dirty="0" smtClean="0"/>
            </a:br>
            <a:r>
              <a:rPr lang="en-US" sz="2400" dirty="0" smtClean="0"/>
              <a:t>appears</a:t>
            </a:r>
            <a:r>
              <a:rPr lang="en-US" sz="2400" dirty="0"/>
              <a:t>. Draw a placeholder box to the right of the text placeholder, as shown </a:t>
            </a:r>
            <a:r>
              <a:rPr lang="en-US" sz="2400" dirty="0" smtClean="0"/>
              <a:t>on the next slide.</a:t>
            </a:r>
            <a:endParaRPr lang="en-US" sz="2400" dirty="0"/>
          </a:p>
        </p:txBody>
      </p:sp>
      <p:pic>
        <p:nvPicPr>
          <p:cNvPr id="2" name="Picture 1" descr="04.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1628800"/>
            <a:ext cx="5127352" cy="3918805"/>
          </a:xfrm>
          <a:prstGeom prst="rect">
            <a:avLst/>
          </a:prstGeom>
        </p:spPr>
      </p:pic>
    </p:spTree>
    <p:extLst>
      <p:ext uri="{BB962C8B-B14F-4D97-AF65-F5344CB8AC3E}">
        <p14:creationId xmlns:p14="http://schemas.microsoft.com/office/powerpoint/2010/main" val="26833557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Layout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Right</a:t>
            </a:r>
            <a:r>
              <a:rPr lang="en-US" sz="2400" dirty="0"/>
              <a:t>-click the </a:t>
            </a:r>
            <a:r>
              <a:rPr lang="en-US" sz="2400" dirty="0" smtClean="0"/>
              <a:t/>
            </a:r>
            <a:br>
              <a:rPr lang="en-US" sz="2400" dirty="0" smtClean="0"/>
            </a:br>
            <a:r>
              <a:rPr lang="en-US" sz="2400" b="1" dirty="0" smtClean="0"/>
              <a:t>new </a:t>
            </a:r>
            <a:r>
              <a:rPr lang="en-US" sz="2400" b="1" dirty="0"/>
              <a:t>layout</a:t>
            </a:r>
            <a:r>
              <a:rPr lang="en-US" sz="2400" dirty="0"/>
              <a:t> </a:t>
            </a:r>
            <a:r>
              <a:rPr lang="en-US" sz="2400" b="1" dirty="0"/>
              <a:t>master</a:t>
            </a:r>
            <a:r>
              <a:rPr lang="en-US" sz="2400" dirty="0"/>
              <a:t> </a:t>
            </a:r>
            <a:br>
              <a:rPr lang="en-US" sz="2400" dirty="0"/>
            </a:br>
            <a:r>
              <a:rPr lang="en-US" sz="2400" dirty="0" smtClean="0"/>
              <a:t>in </a:t>
            </a:r>
            <a:r>
              <a:rPr lang="en-US" sz="2400" dirty="0"/>
              <a:t>the left pane </a:t>
            </a:r>
            <a:r>
              <a:rPr lang="en-US" sz="2400" dirty="0" smtClean="0"/>
              <a:t/>
            </a:r>
            <a:br>
              <a:rPr lang="en-US" sz="2400" dirty="0" smtClean="0"/>
            </a:br>
            <a:r>
              <a:rPr lang="en-US" sz="2400" dirty="0" smtClean="0"/>
              <a:t>and </a:t>
            </a:r>
            <a:r>
              <a:rPr lang="en-US" sz="2400" dirty="0"/>
              <a:t>click </a:t>
            </a:r>
            <a:r>
              <a:rPr lang="en-US" sz="2400" b="1" dirty="0"/>
              <a:t>Rename </a:t>
            </a:r>
            <a:r>
              <a:rPr lang="en-US" sz="2400" b="1" dirty="0" smtClean="0"/>
              <a:t/>
            </a:r>
            <a:br>
              <a:rPr lang="en-US" sz="2400" b="1" dirty="0" smtClean="0"/>
            </a:br>
            <a:r>
              <a:rPr lang="en-US" sz="2400" b="1" dirty="0" smtClean="0"/>
              <a:t>Layout</a:t>
            </a:r>
            <a:r>
              <a:rPr lang="en-US" sz="2400" dirty="0" smtClean="0"/>
              <a:t> </a:t>
            </a:r>
            <a:r>
              <a:rPr lang="en-US" sz="2400" dirty="0"/>
              <a:t>in the </a:t>
            </a:r>
            <a:r>
              <a:rPr lang="en-US" sz="2400" dirty="0" smtClean="0"/>
              <a:t>menu </a:t>
            </a:r>
            <a:br>
              <a:rPr lang="en-US" sz="2400" dirty="0" smtClean="0"/>
            </a:br>
            <a:r>
              <a:rPr lang="en-US" sz="2400" dirty="0" smtClean="0"/>
              <a:t>that </a:t>
            </a:r>
            <a:r>
              <a:rPr lang="en-US" sz="2400" dirty="0"/>
              <a:t>appears.</a:t>
            </a:r>
          </a:p>
          <a:p>
            <a:pPr marL="457200" indent="-457200">
              <a:buFont typeface="+mj-lt"/>
              <a:buAutoNum type="arabicPeriod" startAt="8"/>
            </a:pPr>
            <a:r>
              <a:rPr lang="en-US" sz="2400" dirty="0" smtClean="0"/>
              <a:t>In </a:t>
            </a:r>
            <a:r>
              <a:rPr lang="en-US" sz="2400" dirty="0"/>
              <a:t>the Rename </a:t>
            </a:r>
            <a:r>
              <a:rPr lang="en-US" sz="2400" dirty="0" smtClean="0"/>
              <a:t/>
            </a:r>
            <a:br>
              <a:rPr lang="en-US" sz="2400" dirty="0" smtClean="0"/>
            </a:br>
            <a:r>
              <a:rPr lang="en-US" sz="2400" dirty="0" smtClean="0"/>
              <a:t>Layout </a:t>
            </a:r>
            <a:r>
              <a:rPr lang="en-US" sz="2400" dirty="0"/>
              <a:t>dialog box, </a:t>
            </a:r>
            <a:r>
              <a:rPr lang="en-US" sz="2400" dirty="0" smtClean="0"/>
              <a:t/>
            </a:r>
            <a:br>
              <a:rPr lang="en-US" sz="2400" dirty="0" smtClean="0"/>
            </a:br>
            <a:r>
              <a:rPr lang="en-US" sz="2400" dirty="0" smtClean="0"/>
              <a:t>type </a:t>
            </a:r>
            <a:r>
              <a:rPr lang="en-US" sz="2400" b="1" dirty="0"/>
              <a:t>Text and </a:t>
            </a:r>
            <a:r>
              <a:rPr lang="en-US" sz="2400" b="1" dirty="0" smtClean="0"/>
              <a:t/>
            </a:r>
            <a:br>
              <a:rPr lang="en-US" sz="2400" b="1" dirty="0" smtClean="0"/>
            </a:br>
            <a:r>
              <a:rPr lang="en-US" sz="2400" b="1" dirty="0" smtClean="0"/>
              <a:t>Picture</a:t>
            </a:r>
            <a:r>
              <a:rPr lang="en-US" sz="2400" dirty="0" smtClean="0"/>
              <a:t> </a:t>
            </a:r>
            <a:r>
              <a:rPr lang="en-US" sz="2400" dirty="0"/>
              <a:t>and click </a:t>
            </a:r>
            <a:r>
              <a:rPr lang="en-US" sz="2400" dirty="0" smtClean="0"/>
              <a:t/>
            </a:r>
            <a:br>
              <a:rPr lang="en-US" sz="2400" dirty="0" smtClean="0"/>
            </a:br>
            <a:r>
              <a:rPr lang="en-US" sz="2400" b="1" dirty="0" smtClean="0"/>
              <a:t>OK</a:t>
            </a:r>
            <a:r>
              <a:rPr lang="en-US" sz="2400" dirty="0"/>
              <a:t>.</a:t>
            </a:r>
          </a:p>
          <a:p>
            <a:pPr marL="457200" indent="-457200">
              <a:buFont typeface="+mj-lt"/>
              <a:buAutoNum type="arabicPeriod" startAt="8"/>
            </a:pPr>
            <a:r>
              <a:rPr lang="en-US" sz="2400" dirty="0" smtClean="0"/>
              <a:t> On </a:t>
            </a:r>
            <a:r>
              <a:rPr lang="en-US" sz="2400" dirty="0"/>
              <a:t>the Slide Master tab, click </a:t>
            </a:r>
            <a:r>
              <a:rPr lang="en-US" sz="2400" b="1" dirty="0"/>
              <a:t>Close Master View</a:t>
            </a:r>
            <a:r>
              <a:rPr lang="en-US" sz="2400" dirty="0" smtClean="0"/>
              <a:t>.</a:t>
            </a:r>
            <a:endParaRPr lang="en-US" sz="2400" dirty="0"/>
          </a:p>
        </p:txBody>
      </p:sp>
      <p:pic>
        <p:nvPicPr>
          <p:cNvPr id="2" name="Picture 1" descr="04.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6960" y="1628800"/>
            <a:ext cx="4983569" cy="3765234"/>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t>
            </a:r>
            <a:br>
              <a:rPr lang="en-US" b="1" dirty="0"/>
            </a:br>
            <a:r>
              <a:rPr lang="en-US" b="1" dirty="0"/>
              <a:t>a Theme to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Point </a:t>
            </a:r>
            <a:r>
              <a:rPr lang="en-US" sz="2400" dirty="0"/>
              <a:t>to any of the themes in the gallery. Notice that a ScreenTip displays the theme’s name and the theme formats are instantly applied to the slide behind the gallery.</a:t>
            </a:r>
          </a:p>
          <a:p>
            <a:pPr marL="457200" indent="-457200">
              <a:buFont typeface="+mj-lt"/>
              <a:buAutoNum type="arabicPeriod" startAt="5"/>
            </a:pPr>
            <a:r>
              <a:rPr lang="en-US" sz="2400" dirty="0" smtClean="0"/>
              <a:t>Right</a:t>
            </a:r>
            <a:r>
              <a:rPr lang="en-US" sz="2400" dirty="0"/>
              <a:t>-click the </a:t>
            </a:r>
            <a:r>
              <a:rPr lang="en-US" sz="2400" b="1" dirty="0"/>
              <a:t>Clarity</a:t>
            </a:r>
            <a:r>
              <a:rPr lang="en-US" sz="2400" dirty="0"/>
              <a:t> theme (second theme in the second row); a pop-up menu appears. In the menu, click </a:t>
            </a:r>
            <a:r>
              <a:rPr lang="en-US" sz="2400" b="1" dirty="0"/>
              <a:t>Apply to Selected Slides</a:t>
            </a:r>
            <a:r>
              <a:rPr lang="en-US" sz="2400" dirty="0"/>
              <a:t>. The Clarity theme is applied only to slide 1.</a:t>
            </a:r>
          </a:p>
          <a:p>
            <a:pPr marL="457200" indent="-457200">
              <a:buFont typeface="+mj-lt"/>
              <a:buAutoNum type="arabicPeriod" startAt="5"/>
            </a:pPr>
            <a:r>
              <a:rPr lang="en-US" sz="2400" dirty="0" smtClean="0"/>
              <a:t>Click </a:t>
            </a:r>
            <a:r>
              <a:rPr lang="en-US" sz="2400" dirty="0"/>
              <a:t>the </a:t>
            </a:r>
            <a:r>
              <a:rPr lang="en-US" sz="2400" b="1" dirty="0"/>
              <a:t>More</a:t>
            </a:r>
            <a:r>
              <a:rPr lang="en-US" sz="2400" dirty="0"/>
              <a:t> button again in the Themes group to reopen the Themes gallery.</a:t>
            </a:r>
          </a:p>
          <a:p>
            <a:pPr marL="457200" indent="-457200">
              <a:buFont typeface="+mj-lt"/>
              <a:buAutoNum type="arabicPeriod" startAt="5"/>
            </a:pPr>
            <a:r>
              <a:rPr lang="en-US" sz="2400" dirty="0" smtClean="0"/>
              <a:t>Right</a:t>
            </a:r>
            <a:r>
              <a:rPr lang="en-US" sz="2400" dirty="0"/>
              <a:t>-click the </a:t>
            </a:r>
            <a:r>
              <a:rPr lang="en-US" sz="2400" b="1" dirty="0"/>
              <a:t>Origin</a:t>
            </a:r>
            <a:r>
              <a:rPr lang="en-US" sz="2400" dirty="0"/>
              <a:t> theme, and click </a:t>
            </a:r>
            <a:r>
              <a:rPr lang="en-US" sz="2400" b="1" dirty="0"/>
              <a:t>Apply to Selected Slides</a:t>
            </a:r>
            <a:r>
              <a:rPr lang="en-US" sz="2400" dirty="0"/>
              <a:t> to apply it to all slides</a:t>
            </a:r>
            <a:r>
              <a:rPr lang="en-US" sz="2400" dirty="0" smtClean="0"/>
              <a:t>.</a:t>
            </a:r>
            <a:endParaRPr lang="en-US" sz="2400" dirty="0"/>
          </a:p>
        </p:txBody>
      </p:sp>
    </p:spTree>
    <p:extLst>
      <p:ext uri="{BB962C8B-B14F-4D97-AF65-F5344CB8AC3E}">
        <p14:creationId xmlns:p14="http://schemas.microsoft.com/office/powerpoint/2010/main" val="2184997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Layout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400" dirty="0" smtClean="0"/>
              <a:t>On </a:t>
            </a:r>
            <a:r>
              <a:rPr lang="en-US" sz="2400" dirty="0"/>
              <a:t>the Home tab, click the </a:t>
            </a:r>
            <a:r>
              <a:rPr lang="en-US" sz="2400" dirty="0" smtClean="0"/>
              <a:t/>
            </a:r>
            <a:br>
              <a:rPr lang="en-US" sz="2400" dirty="0" smtClean="0"/>
            </a:br>
            <a:r>
              <a:rPr lang="en-US" sz="2400" dirty="0" smtClean="0"/>
              <a:t>New </a:t>
            </a:r>
            <a:r>
              <a:rPr lang="en-US" sz="2400" b="1" dirty="0"/>
              <a:t>Slide button’s drop</a:t>
            </a:r>
            <a:r>
              <a:rPr lang="en-US" sz="2400" b="1" dirty="0" smtClean="0"/>
              <a:t>-</a:t>
            </a:r>
            <a:br>
              <a:rPr lang="en-US" sz="2400" b="1" dirty="0" smtClean="0"/>
            </a:br>
            <a:r>
              <a:rPr lang="en-US" sz="2400" b="1" dirty="0" smtClean="0"/>
              <a:t>down </a:t>
            </a:r>
            <a:r>
              <a:rPr lang="en-US" sz="2400" b="1" dirty="0"/>
              <a:t>arrow</a:t>
            </a:r>
            <a:r>
              <a:rPr lang="en-US" sz="2400" dirty="0"/>
              <a:t>. On the gallery </a:t>
            </a:r>
            <a:r>
              <a:rPr lang="en-US" sz="2400" dirty="0" smtClean="0"/>
              <a:t/>
            </a:r>
            <a:br>
              <a:rPr lang="en-US" sz="2400" dirty="0" smtClean="0"/>
            </a:br>
            <a:r>
              <a:rPr lang="en-US" sz="2400" dirty="0" smtClean="0"/>
              <a:t>of </a:t>
            </a:r>
            <a:r>
              <a:rPr lang="en-US" sz="2400" dirty="0"/>
              <a:t>layouts that appears, </a:t>
            </a:r>
            <a:r>
              <a:rPr lang="en-US" sz="2400" dirty="0" smtClean="0"/>
              <a:t/>
            </a:r>
            <a:br>
              <a:rPr lang="en-US" sz="2400" dirty="0" smtClean="0"/>
            </a:br>
            <a:r>
              <a:rPr lang="en-US" sz="2400" dirty="0" smtClean="0"/>
              <a:t>click </a:t>
            </a:r>
            <a:r>
              <a:rPr lang="en-US" sz="2400" dirty="0"/>
              <a:t>your new layout, </a:t>
            </a:r>
            <a:r>
              <a:rPr lang="en-US" sz="2400" b="1" dirty="0"/>
              <a:t>Text </a:t>
            </a:r>
            <a:r>
              <a:rPr lang="en-US" sz="2400" b="1" dirty="0" smtClean="0"/>
              <a:t/>
            </a:r>
            <a:br>
              <a:rPr lang="en-US" sz="2400" b="1" dirty="0" smtClean="0"/>
            </a:br>
            <a:r>
              <a:rPr lang="en-US" sz="2400" b="1" dirty="0" smtClean="0"/>
              <a:t>and </a:t>
            </a:r>
            <a:r>
              <a:rPr lang="en-US" sz="2400" b="1" dirty="0"/>
              <a:t>Picture</a:t>
            </a:r>
            <a:r>
              <a:rPr lang="en-US" sz="2400" dirty="0"/>
              <a:t>, to create a </a:t>
            </a:r>
            <a:r>
              <a:rPr lang="en-US" sz="2400" dirty="0" smtClean="0"/>
              <a:t/>
            </a:r>
            <a:br>
              <a:rPr lang="en-US" sz="2400" dirty="0" smtClean="0"/>
            </a:br>
            <a:r>
              <a:rPr lang="en-US" sz="2400" dirty="0" smtClean="0"/>
              <a:t>new </a:t>
            </a:r>
            <a:r>
              <a:rPr lang="en-US" sz="2400" dirty="0"/>
              <a:t>slide using it. </a:t>
            </a:r>
            <a:r>
              <a:rPr lang="en-US" sz="2400" dirty="0" smtClean="0"/>
              <a:t/>
            </a:r>
            <a:br>
              <a:rPr lang="en-US" sz="2400" dirty="0" smtClean="0"/>
            </a:br>
            <a:r>
              <a:rPr lang="en-US" sz="2400" dirty="0" smtClean="0"/>
              <a:t>See right.</a:t>
            </a:r>
            <a:endParaRPr lang="en-US" sz="2400" dirty="0"/>
          </a:p>
          <a:p>
            <a:pPr marL="457200" indent="-457200">
              <a:buFont typeface="+mj-lt"/>
              <a:buAutoNum type="arabicPeriod" startAt="11"/>
            </a:pPr>
            <a:r>
              <a:rPr lang="en-US" sz="2400" b="1" dirty="0" smtClean="0"/>
              <a:t> SAVE</a:t>
            </a:r>
            <a:r>
              <a:rPr lang="en-US" sz="2400" dirty="0" smtClean="0"/>
              <a:t> </a:t>
            </a:r>
            <a:r>
              <a:rPr lang="en-US" sz="2400" dirty="0"/>
              <a:t>the presentation.</a:t>
            </a:r>
          </a:p>
          <a:p>
            <a:r>
              <a:rPr lang="en-US" sz="2400" b="1" dirty="0" smtClean="0"/>
              <a:t>EXIT</a:t>
            </a:r>
            <a:r>
              <a:rPr lang="en-US" sz="2400" dirty="0" smtClean="0"/>
              <a:t> </a:t>
            </a:r>
            <a:r>
              <a:rPr lang="en-US" sz="2400" dirty="0"/>
              <a:t>PowerPoint</a:t>
            </a:r>
            <a:r>
              <a:rPr lang="en-US" sz="2400" dirty="0" smtClean="0"/>
              <a:t>.</a:t>
            </a:r>
            <a:endParaRPr lang="en-US" sz="2400" dirty="0"/>
          </a:p>
        </p:txBody>
      </p:sp>
      <p:pic>
        <p:nvPicPr>
          <p:cNvPr id="2" name="Picture 1" descr="04.3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700808"/>
            <a:ext cx="3798771" cy="4511040"/>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Custom Layout Master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a:t>You can use tools in the Master Layout group to customize placeholders for your new layout. You can decide whether to display a title or the footer placeholders, and you can use the Insert Placeholder button to select from a number of standard placeholders, such as Text, Picture, Clip Art, or Table. </a:t>
            </a:r>
            <a:endParaRPr lang="en-US" sz="2200" dirty="0" smtClean="0"/>
          </a:p>
          <a:p>
            <a:r>
              <a:rPr lang="en-US" sz="2200" dirty="0" smtClean="0"/>
              <a:t>If </a:t>
            </a:r>
            <a:r>
              <a:rPr lang="en-US" sz="2200" dirty="0"/>
              <a:t>you have inserted a text placeholder, you can format the placeholder text the way you want text to appear on the slides. If you don’t specify formatting, the text will be formatted as specified on the slide master.</a:t>
            </a:r>
          </a:p>
          <a:p>
            <a:r>
              <a:rPr lang="en-US" sz="2200" dirty="0" smtClean="0"/>
              <a:t>When </a:t>
            </a:r>
            <a:r>
              <a:rPr lang="en-US" sz="2200" dirty="0"/>
              <a:t>you have completed the custom layout, use the Rename button on the Slide Master tab to give the custom layout a meaningful name. It will then be available in the slide layout gallery any time you want to add a slide in that presentation.</a:t>
            </a:r>
          </a:p>
          <a:p>
            <a:endParaRPr lang="en-US" sz="2400" dirty="0"/>
          </a:p>
          <a:p>
            <a:endParaRPr lang="en-US" sz="2400" dirty="0"/>
          </a:p>
          <a:p>
            <a:endParaRPr lang="en-US" sz="2400" dirty="0"/>
          </a:p>
        </p:txBody>
      </p:sp>
    </p:spTree>
    <p:extLst>
      <p:ext uri="{BB962C8B-B14F-4D97-AF65-F5344CB8AC3E}">
        <p14:creationId xmlns:p14="http://schemas.microsoft.com/office/powerpoint/2010/main" val="38630127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Lesson Summary</a:t>
            </a:r>
            <a:endParaRPr lang="en-US" dirty="0" smtClean="0">
              <a:ea typeface="+mj-ea"/>
              <a:cs typeface="+mj-cs"/>
            </a:endParaRPr>
          </a:p>
        </p:txBody>
      </p:sp>
      <p:pic>
        <p:nvPicPr>
          <p:cNvPr id="2" name="Picture 1" descr="04.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628800"/>
            <a:ext cx="8005008" cy="3875867"/>
          </a:xfrm>
          <a:prstGeom prst="rect">
            <a:avLst/>
          </a:prstGeom>
        </p:spPr>
      </p:pic>
    </p:spTree>
    <p:extLst>
      <p:ext uri="{BB962C8B-B14F-4D97-AF65-F5344CB8AC3E}">
        <p14:creationId xmlns:p14="http://schemas.microsoft.com/office/powerpoint/2010/main" val="3402044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t>
            </a:r>
            <a:br>
              <a:rPr lang="en-US" b="1" dirty="0"/>
            </a:br>
            <a:r>
              <a:rPr lang="en-US" b="1" dirty="0"/>
              <a:t>a Theme to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Scroll </a:t>
            </a:r>
            <a:r>
              <a:rPr lang="en-US" sz="2400" dirty="0"/>
              <a:t>through the </a:t>
            </a:r>
            <a:r>
              <a:rPr lang="en-US" sz="2400" dirty="0" smtClean="0"/>
              <a:t/>
            </a:r>
            <a:br>
              <a:rPr lang="en-US" sz="2400" dirty="0" smtClean="0"/>
            </a:br>
            <a:r>
              <a:rPr lang="en-US" sz="2400" dirty="0" smtClean="0"/>
              <a:t>slides </a:t>
            </a:r>
            <a:r>
              <a:rPr lang="en-US" sz="2400" dirty="0"/>
              <a:t>to see how the </a:t>
            </a:r>
            <a:r>
              <a:rPr lang="en-US" sz="2400" dirty="0" smtClean="0"/>
              <a:t/>
            </a:r>
            <a:br>
              <a:rPr lang="en-US" sz="2400" dirty="0" smtClean="0"/>
            </a:br>
            <a:r>
              <a:rPr lang="en-US" sz="2400" dirty="0" smtClean="0"/>
              <a:t>theme </a:t>
            </a:r>
            <a:r>
              <a:rPr lang="en-US" sz="2400" dirty="0"/>
              <a:t>has supplied </a:t>
            </a:r>
            <a:r>
              <a:rPr lang="en-US" sz="2400" dirty="0" smtClean="0"/>
              <a:t/>
            </a:r>
            <a:br>
              <a:rPr lang="en-US" sz="2400" dirty="0" smtClean="0"/>
            </a:br>
            <a:r>
              <a:rPr lang="en-US" sz="2400" dirty="0" smtClean="0"/>
              <a:t>new </a:t>
            </a:r>
            <a:r>
              <a:rPr lang="en-US" sz="2400" dirty="0"/>
              <a:t>colors, fonts, </a:t>
            </a:r>
            <a:r>
              <a:rPr lang="en-US" sz="2400" dirty="0" smtClean="0"/>
              <a:t/>
            </a:r>
            <a:br>
              <a:rPr lang="en-US" sz="2400" dirty="0" smtClean="0"/>
            </a:br>
            <a:r>
              <a:rPr lang="en-US" sz="2400" dirty="0" smtClean="0"/>
              <a:t>bullet </a:t>
            </a:r>
            <a:r>
              <a:rPr lang="en-US" sz="2400" dirty="0"/>
              <a:t>symbols, and </a:t>
            </a:r>
            <a:r>
              <a:rPr lang="en-US" sz="2400" dirty="0" smtClean="0"/>
              <a:t/>
            </a:r>
            <a:br>
              <a:rPr lang="en-US" sz="2400" dirty="0" smtClean="0"/>
            </a:br>
            <a:r>
              <a:rPr lang="en-US" sz="2400" dirty="0" smtClean="0"/>
              <a:t>layouts</a:t>
            </a:r>
            <a:r>
              <a:rPr lang="en-US" sz="2400" dirty="0"/>
              <a:t>. Slide 1 should </a:t>
            </a:r>
            <a:r>
              <a:rPr lang="en-US" sz="2400" dirty="0" smtClean="0"/>
              <a:t/>
            </a:r>
            <a:br>
              <a:rPr lang="en-US" sz="2400" dirty="0" smtClean="0"/>
            </a:br>
            <a:r>
              <a:rPr lang="en-US" sz="2400" dirty="0" smtClean="0"/>
              <a:t>resemble the figure </a:t>
            </a:r>
            <a:br>
              <a:rPr lang="en-US" sz="2400" dirty="0" smtClean="0"/>
            </a:br>
            <a:r>
              <a:rPr lang="en-US" sz="2400" dirty="0" smtClean="0"/>
              <a:t>at right.</a:t>
            </a:r>
            <a:endParaRPr lang="en-US" sz="2400" dirty="0"/>
          </a:p>
          <a:p>
            <a:pPr marL="457200" indent="-457200">
              <a:buFont typeface="+mj-lt"/>
              <a:buAutoNum type="arabicPeriod" startAt="9"/>
            </a:pPr>
            <a:r>
              <a:rPr lang="en-US" sz="2400" b="1" dirty="0" smtClean="0"/>
              <a:t> SAVE</a:t>
            </a:r>
            <a:r>
              <a:rPr lang="en-US" sz="2400" dirty="0" smtClean="0"/>
              <a:t> </a:t>
            </a:r>
            <a:r>
              <a:rPr lang="en-US" sz="2400" dirty="0"/>
              <a:t>the presentation.</a:t>
            </a:r>
          </a:p>
          <a:p>
            <a:r>
              <a:rPr lang="en-US" sz="2400" b="1" dirty="0"/>
              <a:t>LEAVE </a:t>
            </a:r>
            <a:r>
              <a:rPr lang="en-US" sz="2400" dirty="0"/>
              <a:t>the presentation open to use in the next exercise.</a:t>
            </a:r>
          </a:p>
          <a:p>
            <a:endParaRPr lang="en-US" sz="2400" dirty="0"/>
          </a:p>
          <a:p>
            <a:endParaRPr lang="en-US" sz="2400" dirty="0"/>
          </a:p>
          <a:p>
            <a:endParaRPr lang="en-US" sz="2400" dirty="0"/>
          </a:p>
          <a:p>
            <a:endParaRPr lang="en-US" sz="2400" dirty="0"/>
          </a:p>
        </p:txBody>
      </p:sp>
      <p:pic>
        <p:nvPicPr>
          <p:cNvPr id="2" name="Picture 1" descr="04.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1628800"/>
            <a:ext cx="4634067" cy="3034314"/>
          </a:xfrm>
          <a:prstGeom prst="rect">
            <a:avLst/>
          </a:prstGeom>
        </p:spPr>
      </p:pic>
    </p:spTree>
    <p:extLst>
      <p:ext uri="{BB962C8B-B14F-4D97-AF65-F5344CB8AC3E}">
        <p14:creationId xmlns:p14="http://schemas.microsoft.com/office/powerpoint/2010/main"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1690</TotalTime>
  <Words>5991</Words>
  <Application>Microsoft Office PowerPoint</Application>
  <PresentationFormat>On-screen Show (4:3)</PresentationFormat>
  <Paragraphs>487</Paragraphs>
  <Slides>82</Slides>
  <Notes>82</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template</vt:lpstr>
      <vt:lpstr>Designing a  Presentation</vt:lpstr>
      <vt:lpstr>Objectives</vt:lpstr>
      <vt:lpstr>Software Orientation</vt:lpstr>
      <vt:lpstr>Formatting Presentations with Themes</vt:lpstr>
      <vt:lpstr>Formatting Presentations with Themes</vt:lpstr>
      <vt:lpstr>Applying a Theme to a Presentation</vt:lpstr>
      <vt:lpstr>Step-by-Step: Apply  a Theme to a Presentation</vt:lpstr>
      <vt:lpstr>Step-by-Step: Apply  a Theme to a Presentation</vt:lpstr>
      <vt:lpstr>Step-by-Step: Apply  a Theme to a Presentation</vt:lpstr>
      <vt:lpstr>Changing Theme Colors</vt:lpstr>
      <vt:lpstr>Step-by-Step: Change Theme Colors</vt:lpstr>
      <vt:lpstr>Step-by-Step: Change Theme Colors</vt:lpstr>
      <vt:lpstr>Step-by-Step: Change Theme Colors</vt:lpstr>
      <vt:lpstr>Step-by-Step: Change Theme Colors</vt:lpstr>
      <vt:lpstr>Changing Theme Fonts</vt:lpstr>
      <vt:lpstr>Step-by-Step: Change Theme Fonts</vt:lpstr>
      <vt:lpstr>Step-by-Step: Change Theme Fonts</vt:lpstr>
      <vt:lpstr>Changing Slide Backgrounds</vt:lpstr>
      <vt:lpstr>Selecting a Theme Background</vt:lpstr>
      <vt:lpstr>Step-by-Step: Select a Theme Background</vt:lpstr>
      <vt:lpstr>Applying a Custom Background</vt:lpstr>
      <vt:lpstr>Step-by-Step: Apply a Custom Background</vt:lpstr>
      <vt:lpstr>Step-by-Step: Apply a Custom Background</vt:lpstr>
      <vt:lpstr>Step-by-Step: Apply a Custom Background</vt:lpstr>
      <vt:lpstr>Step-by-Step: Apply a Custom Background</vt:lpstr>
      <vt:lpstr>Step-by-Step: Apply a Custom Background</vt:lpstr>
      <vt:lpstr>Working with Different Layouts</vt:lpstr>
      <vt:lpstr>Working with a Different Slide Layout</vt:lpstr>
      <vt:lpstr>Step-by-Step: Work with  a Different Slide Layout</vt:lpstr>
      <vt:lpstr>Step-by-Step: Work with  a Different Slide Layout</vt:lpstr>
      <vt:lpstr>Step-by-Step: Work with  a Different Slide Layout</vt:lpstr>
      <vt:lpstr>Step-by-Step: Work with  a Different Slide Layout</vt:lpstr>
      <vt:lpstr>Step-by-Step: Work with  a Different Slide Layout</vt:lpstr>
      <vt:lpstr>Inserting a Date, Footer, and Slide Numbers</vt:lpstr>
      <vt:lpstr>Inserting a Date, Footer, and Slide Numbers</vt:lpstr>
      <vt:lpstr>Step-by-Step: Insert a Date,  Footer, and Slide Numbers</vt:lpstr>
      <vt:lpstr>Step-by-Step: Insert a Date,  Footer, and Slide Numbers</vt:lpstr>
      <vt:lpstr>Step-by-Step: Insert a Date,  Footer, and Slide Numbers</vt:lpstr>
      <vt:lpstr>Linking to Web Pages and Other Programs</vt:lpstr>
      <vt:lpstr>Step-by-Step: Add a Text Hyperlink</vt:lpstr>
      <vt:lpstr>Step-by-Step: Add a Text Hyperlink</vt:lpstr>
      <vt:lpstr>Step-by-Step: Add a Text Hyperlink</vt:lpstr>
      <vt:lpstr>Step-by-Step: Add a Text Hyperlink</vt:lpstr>
      <vt:lpstr>Adding a Graphical Hyperlink</vt:lpstr>
      <vt:lpstr>Step-by-Step: Add a Graphical Hyperlink</vt:lpstr>
      <vt:lpstr>Step-by-Step: Add a Graphical Hyperlink</vt:lpstr>
      <vt:lpstr>Adding an Action to a Slide</vt:lpstr>
      <vt:lpstr>Step-by-Step: Add an Action to a Slide</vt:lpstr>
      <vt:lpstr>Step-by-Step: Add an Action to a Slide</vt:lpstr>
      <vt:lpstr>Step-by-Step: Add an Action to a Slide</vt:lpstr>
      <vt:lpstr>Testing Links in a Slide Show</vt:lpstr>
      <vt:lpstr>Step-by-Step: Test Links in a Slide Show</vt:lpstr>
      <vt:lpstr>Step-by-Step: Test Links in a Slide Show</vt:lpstr>
      <vt:lpstr>Step-by-Step: Test Links in a Slide Show</vt:lpstr>
      <vt:lpstr>Working with Sections</vt:lpstr>
      <vt:lpstr>Step-by-Step: Create Sections</vt:lpstr>
      <vt:lpstr>Step-by-Step: Create Sections</vt:lpstr>
      <vt:lpstr>Step-by-Step: Create Sections</vt:lpstr>
      <vt:lpstr>Step-by-Step: Create Sections</vt:lpstr>
      <vt:lpstr>Step-by-Step: Create Sections</vt:lpstr>
      <vt:lpstr>Step-by-Step: Create Sections</vt:lpstr>
      <vt:lpstr>Software Orientation</vt:lpstr>
      <vt:lpstr>Software Orientation</vt:lpstr>
      <vt:lpstr>Customizing Slide Masters</vt:lpstr>
      <vt:lpstr>Applying a Theme to a Slide Master</vt:lpstr>
      <vt:lpstr>Step-by-Step: Apply a Theme to a Slide Master</vt:lpstr>
      <vt:lpstr>Step-by-Step: Apply a Theme to a Slide Master</vt:lpstr>
      <vt:lpstr>Step-by-Step: Apply a Theme to a Slide Master</vt:lpstr>
      <vt:lpstr>Moving and Resizing  Placeholders on a Slide Master</vt:lpstr>
      <vt:lpstr>Step-by-Step: Move and Resize Placeholders</vt:lpstr>
      <vt:lpstr>Step-by-Step: Move and Resize Placeholders</vt:lpstr>
      <vt:lpstr>Adding New Elements to a Slide Master</vt:lpstr>
      <vt:lpstr>Step-by-Step: Add a New  Element to a Slide Master</vt:lpstr>
      <vt:lpstr>Step-by-Step: Add a New  Element to a Slide Master</vt:lpstr>
      <vt:lpstr>Creating a Custom Layout Master</vt:lpstr>
      <vt:lpstr>Step-by-Step: Create a Custom Layout Master</vt:lpstr>
      <vt:lpstr>Step-by-Step: Create a Custom Layout Master</vt:lpstr>
      <vt:lpstr>Step-by-Step: Create a Custom Layout Master</vt:lpstr>
      <vt:lpstr>Step-by-Step: Create a Custom Layout Master</vt:lpstr>
      <vt:lpstr>Step-by-Step: Create a Custom Layout Master</vt:lpstr>
      <vt:lpstr>Step-by-Step: Create a Custom Layout Master</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233</cp:revision>
  <dcterms:created xsi:type="dcterms:W3CDTF">2011-08-08T12:10:51Z</dcterms:created>
  <dcterms:modified xsi:type="dcterms:W3CDTF">2011-08-30T12:33:47Z</dcterms:modified>
</cp:coreProperties>
</file>